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2" r:id="rId34"/>
    <p:sldId id="293" r:id="rId35"/>
    <p:sldId id="289" r:id="rId36"/>
    <p:sldId id="290" r:id="rId37"/>
    <p:sldId id="294"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0"/>
    <p:restoredTop sz="94624"/>
  </p:normalViewPr>
  <p:slideViewPr>
    <p:cSldViewPr snapToGrid="0" snapToObjects="1">
      <p:cViewPr varScale="1">
        <p:scale>
          <a:sx n="105" d="100"/>
          <a:sy n="105" d="100"/>
        </p:scale>
        <p:origin x="20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97BB3-525B-EB43-8D21-083112C613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82B098-E1F3-3C4C-A7F9-8DA3EA5C82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5939FD-FB9C-5946-8968-102976E4F0C6}"/>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5" name="Footer Placeholder 4">
            <a:extLst>
              <a:ext uri="{FF2B5EF4-FFF2-40B4-BE49-F238E27FC236}">
                <a16:creationId xmlns:a16="http://schemas.microsoft.com/office/drawing/2014/main" id="{EE90AE5F-6A7A-C645-B7F1-D5129D3663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6C286-193A-834A-B31C-14FCC6DD84A0}"/>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1341365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4A95-2979-1F40-BDA8-F97868B16E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E6533C-7AE2-1549-8C14-ACB1C8312D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660711-94A6-8648-9CF7-B261BC0F0EBD}"/>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5" name="Footer Placeholder 4">
            <a:extLst>
              <a:ext uri="{FF2B5EF4-FFF2-40B4-BE49-F238E27FC236}">
                <a16:creationId xmlns:a16="http://schemas.microsoft.com/office/drawing/2014/main" id="{F5BD46A8-D6DB-434E-B1B4-A8688E81E1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C9635D-16C4-374F-BD5C-ACD47AD30384}"/>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121075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5BBC42-4E3E-0040-A255-9453E96189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6B3BCF-D195-AE4B-AF09-8403325EC9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71B63-1462-134F-BBDD-6B1D10FA7D64}"/>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5" name="Footer Placeholder 4">
            <a:extLst>
              <a:ext uri="{FF2B5EF4-FFF2-40B4-BE49-F238E27FC236}">
                <a16:creationId xmlns:a16="http://schemas.microsoft.com/office/drawing/2014/main" id="{87841730-8C11-554D-83E4-E409DBC2BA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41C635-0259-5D4E-8C04-846F096A96DD}"/>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3760117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9625-2D2B-8240-86DD-6E7469E74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ACF83-C15D-3548-8AFA-DA3E742E63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1358B-BC68-114B-9EE8-621E61D5C400}"/>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5" name="Footer Placeholder 4">
            <a:extLst>
              <a:ext uri="{FF2B5EF4-FFF2-40B4-BE49-F238E27FC236}">
                <a16:creationId xmlns:a16="http://schemas.microsoft.com/office/drawing/2014/main" id="{A0118B68-0907-2548-BB0E-8E108AF430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139FCD-46A1-4743-929C-CC690486858E}"/>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74329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0668-24AF-6F49-B4F3-3BF23D1F90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1067E2-B0AD-9E49-AB5C-5CB424C82E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9C476B-E396-8545-B4AE-F3A48F65EA65}"/>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5" name="Footer Placeholder 4">
            <a:extLst>
              <a:ext uri="{FF2B5EF4-FFF2-40B4-BE49-F238E27FC236}">
                <a16:creationId xmlns:a16="http://schemas.microsoft.com/office/drawing/2014/main" id="{3FB02844-A4A9-B04F-ABD5-DBFDCBE3E5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3F852B-2FC8-D84D-B200-02209459B43F}"/>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351785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1B278-9DEC-7940-B03C-368A7E796B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0DAAAB-BF6F-594D-A67B-B876AFF3A3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F9A1C-EFB0-764F-836C-4D3C7C4D7F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B481A1-87AB-AD41-BABD-434FD9462F2E}"/>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6" name="Footer Placeholder 5">
            <a:extLst>
              <a:ext uri="{FF2B5EF4-FFF2-40B4-BE49-F238E27FC236}">
                <a16:creationId xmlns:a16="http://schemas.microsoft.com/office/drawing/2014/main" id="{B298EB9E-F0ED-E643-8764-DE47D75121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6B94E83-C0DC-6746-9F30-3DD2D34935E6}"/>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2741108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530F-60A1-6B43-8012-6EE9ABF3FB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049A1A-B721-0947-A87B-94D7F3BC4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417CAB-8CD9-C14C-B892-6CB38826F7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2EABD-3336-BD48-A309-28FA5DBD4A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4500983-871C-E74A-AE96-C275A23977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EA45A3-CF2B-E341-95D6-7C8A7741D459}"/>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8" name="Footer Placeholder 7">
            <a:extLst>
              <a:ext uri="{FF2B5EF4-FFF2-40B4-BE49-F238E27FC236}">
                <a16:creationId xmlns:a16="http://schemas.microsoft.com/office/drawing/2014/main" id="{5053C5FD-4C39-CE4F-BC6E-60A40923109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C50F055-1187-A24D-AB22-0F005C217A36}"/>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4007474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F91C-58D4-5D47-AE56-377153F3C9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4BF412-16A0-6B43-AA6E-6E61FE3BEA72}"/>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4" name="Footer Placeholder 3">
            <a:extLst>
              <a:ext uri="{FF2B5EF4-FFF2-40B4-BE49-F238E27FC236}">
                <a16:creationId xmlns:a16="http://schemas.microsoft.com/office/drawing/2014/main" id="{C0256F5D-AEA6-8743-B908-AA7063ED24D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12A7C2-8BD4-0E4C-9A1B-6D0EE609779B}"/>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70110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45742D-0BED-D741-9CAB-0F42E76A8878}"/>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3" name="Footer Placeholder 2">
            <a:extLst>
              <a:ext uri="{FF2B5EF4-FFF2-40B4-BE49-F238E27FC236}">
                <a16:creationId xmlns:a16="http://schemas.microsoft.com/office/drawing/2014/main" id="{D881CF91-2232-E24C-A41F-90932EF97B3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C0F5BC2-DB71-6947-84E8-34ED403DB8A9}"/>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408165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39D4E-35AD-1840-9339-BC3DF15F8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A6E363-EB76-9747-A5E2-F2EB53EB13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ED5C88-370E-B24A-88A4-EDA93B301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0A2BB4-98FB-0548-975B-AF03EF3FE3A1}"/>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6" name="Footer Placeholder 5">
            <a:extLst>
              <a:ext uri="{FF2B5EF4-FFF2-40B4-BE49-F238E27FC236}">
                <a16:creationId xmlns:a16="http://schemas.microsoft.com/office/drawing/2014/main" id="{EEB46333-F428-EE4E-9E2F-7FBC4B9273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755375A-4F7F-0E4B-8017-E2227D176FF0}"/>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181237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5F60-6AFF-384A-8F23-E57E6F6AE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884102-D9E2-5A4B-97E0-4DB32BAFB8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DA02297-858D-4E45-9F52-D58146360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B9DEB4-38FB-3B47-9202-92EE5DC206D3}"/>
              </a:ext>
            </a:extLst>
          </p:cNvPr>
          <p:cNvSpPr>
            <a:spLocks noGrp="1"/>
          </p:cNvSpPr>
          <p:nvPr>
            <p:ph type="dt" sz="half" idx="10"/>
          </p:nvPr>
        </p:nvSpPr>
        <p:spPr/>
        <p:txBody>
          <a:bodyPr/>
          <a:lstStyle/>
          <a:p>
            <a:fld id="{0C9CEDB3-5737-0243-A70D-7BF09AB199B6}" type="datetimeFigureOut">
              <a:rPr lang="en-US" smtClean="0"/>
              <a:t>4/20/19</a:t>
            </a:fld>
            <a:endParaRPr lang="en-US" dirty="0"/>
          </a:p>
        </p:txBody>
      </p:sp>
      <p:sp>
        <p:nvSpPr>
          <p:cNvPr id="6" name="Footer Placeholder 5">
            <a:extLst>
              <a:ext uri="{FF2B5EF4-FFF2-40B4-BE49-F238E27FC236}">
                <a16:creationId xmlns:a16="http://schemas.microsoft.com/office/drawing/2014/main" id="{03A61C49-E556-BA4A-9678-272A609948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0A6051-8E95-5441-95F5-33CC4A68C565}"/>
              </a:ext>
            </a:extLst>
          </p:cNvPr>
          <p:cNvSpPr>
            <a:spLocks noGrp="1"/>
          </p:cNvSpPr>
          <p:nvPr>
            <p:ph type="sldNum" sz="quarter" idx="12"/>
          </p:nvPr>
        </p:nvSpPr>
        <p:spPr/>
        <p:txBody>
          <a:bodyPr/>
          <a:lstStyle/>
          <a:p>
            <a:fld id="{CAAD091E-5CD5-234E-AB4C-D7E0CA8FE6AE}" type="slidenum">
              <a:rPr lang="en-US" smtClean="0"/>
              <a:t>‹#›</a:t>
            </a:fld>
            <a:endParaRPr lang="en-US" dirty="0"/>
          </a:p>
        </p:txBody>
      </p:sp>
    </p:spTree>
    <p:extLst>
      <p:ext uri="{BB962C8B-B14F-4D97-AF65-F5344CB8AC3E}">
        <p14:creationId xmlns:p14="http://schemas.microsoft.com/office/powerpoint/2010/main" val="4046693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EB480-6642-6F46-8141-D8468FDC4B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6ABFDE-15B8-9E41-A3F8-72B257DA7F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2DCF4-D24F-7D44-859A-E79185E5AC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9CEDB3-5737-0243-A70D-7BF09AB199B6}" type="datetimeFigureOut">
              <a:rPr lang="en-US" smtClean="0"/>
              <a:t>4/20/19</a:t>
            </a:fld>
            <a:endParaRPr lang="en-US" dirty="0"/>
          </a:p>
        </p:txBody>
      </p:sp>
      <p:sp>
        <p:nvSpPr>
          <p:cNvPr id="5" name="Footer Placeholder 4">
            <a:extLst>
              <a:ext uri="{FF2B5EF4-FFF2-40B4-BE49-F238E27FC236}">
                <a16:creationId xmlns:a16="http://schemas.microsoft.com/office/drawing/2014/main" id="{65F9BD69-0559-CC42-A972-EA4605111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0EC4CF6-CC62-274F-8490-2B7A4DB9B0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AD091E-5CD5-234E-AB4C-D7E0CA8FE6AE}" type="slidenum">
              <a:rPr lang="en-US" smtClean="0"/>
              <a:t>‹#›</a:t>
            </a:fld>
            <a:endParaRPr lang="en-US" dirty="0"/>
          </a:p>
        </p:txBody>
      </p:sp>
    </p:spTree>
    <p:extLst>
      <p:ext uri="{BB962C8B-B14F-4D97-AF65-F5344CB8AC3E}">
        <p14:creationId xmlns:p14="http://schemas.microsoft.com/office/powerpoint/2010/main" val="107044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EF00-9D4A-E34B-BEFD-26F5256BB935}"/>
              </a:ext>
            </a:extLst>
          </p:cNvPr>
          <p:cNvSpPr>
            <a:spLocks noGrp="1"/>
          </p:cNvSpPr>
          <p:nvPr>
            <p:ph type="ctrTitle"/>
          </p:nvPr>
        </p:nvSpPr>
        <p:spPr/>
        <p:txBody>
          <a:bodyPr/>
          <a:lstStyle/>
          <a:p>
            <a:r>
              <a:rPr lang="en-US" dirty="0"/>
              <a:t>Capstone project</a:t>
            </a:r>
          </a:p>
        </p:txBody>
      </p:sp>
      <p:sp>
        <p:nvSpPr>
          <p:cNvPr id="3" name="Subtitle 2">
            <a:extLst>
              <a:ext uri="{FF2B5EF4-FFF2-40B4-BE49-F238E27FC236}">
                <a16:creationId xmlns:a16="http://schemas.microsoft.com/office/drawing/2014/main" id="{26686408-2299-8E45-A92A-B030F07D741A}"/>
              </a:ext>
            </a:extLst>
          </p:cNvPr>
          <p:cNvSpPr>
            <a:spLocks noGrp="1"/>
          </p:cNvSpPr>
          <p:nvPr>
            <p:ph type="subTitle" idx="1"/>
          </p:nvPr>
        </p:nvSpPr>
        <p:spPr>
          <a:xfrm>
            <a:off x="1524000" y="4745038"/>
            <a:ext cx="9144000" cy="1655762"/>
          </a:xfrm>
        </p:spPr>
        <p:txBody>
          <a:bodyPr/>
          <a:lstStyle/>
          <a:p>
            <a:r>
              <a:rPr lang="en-US" dirty="0"/>
              <a:t>Machine Learning Fundamentals</a:t>
            </a:r>
          </a:p>
          <a:p>
            <a:r>
              <a:rPr lang="en-US" dirty="0"/>
              <a:t>Vladimir Roudko</a:t>
            </a:r>
          </a:p>
          <a:p>
            <a:r>
              <a:rPr lang="en-US" dirty="0"/>
              <a:t>04/20/2019</a:t>
            </a:r>
          </a:p>
        </p:txBody>
      </p:sp>
    </p:spTree>
    <p:extLst>
      <p:ext uri="{BB962C8B-B14F-4D97-AF65-F5344CB8AC3E}">
        <p14:creationId xmlns:p14="http://schemas.microsoft.com/office/powerpoint/2010/main" val="120566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90153"/>
            <a:ext cx="12192000" cy="1325563"/>
          </a:xfrm>
        </p:spPr>
        <p:txBody>
          <a:bodyPr>
            <a:normAutofit/>
          </a:bodyPr>
          <a:lstStyle/>
          <a:p>
            <a:r>
              <a:rPr lang="en-US" sz="3000" b="1" dirty="0"/>
              <a:t>Augmenting data. Sign mapping</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267212" y="938672"/>
            <a:ext cx="11259379" cy="4351338"/>
          </a:xfrm>
        </p:spPr>
        <p:txBody>
          <a:bodyPr>
            <a:normAutofit/>
          </a:bodyPr>
          <a:lstStyle/>
          <a:p>
            <a:endParaRPr lang="en-US" sz="2000" dirty="0"/>
          </a:p>
          <a:p>
            <a:r>
              <a:rPr lang="en-US" sz="2000" dirty="0"/>
              <a:t>Different categories are mapped according to the sign, disregard to subjective feeling about it.</a:t>
            </a:r>
          </a:p>
          <a:p>
            <a:r>
              <a:rPr lang="en-US" sz="2000" dirty="0"/>
              <a:t>Here is the code:</a:t>
            </a:r>
          </a:p>
          <a:p>
            <a:endParaRPr lang="en-US" sz="2000" dirty="0"/>
          </a:p>
        </p:txBody>
      </p:sp>
      <p:pic>
        <p:nvPicPr>
          <p:cNvPr id="5" name="Picture 4">
            <a:extLst>
              <a:ext uri="{FF2B5EF4-FFF2-40B4-BE49-F238E27FC236}">
                <a16:creationId xmlns:a16="http://schemas.microsoft.com/office/drawing/2014/main" id="{467F2F6E-5CD3-4A48-A1BA-C08C9087E8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66704" y="2264235"/>
            <a:ext cx="8460394" cy="4351337"/>
          </a:xfrm>
          <a:prstGeom prst="rect">
            <a:avLst/>
          </a:prstGeom>
        </p:spPr>
      </p:pic>
    </p:spTree>
    <p:extLst>
      <p:ext uri="{BB962C8B-B14F-4D97-AF65-F5344CB8AC3E}">
        <p14:creationId xmlns:p14="http://schemas.microsoft.com/office/powerpoint/2010/main" val="195401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281572"/>
            <a:ext cx="12192000" cy="1325563"/>
          </a:xfrm>
        </p:spPr>
        <p:txBody>
          <a:bodyPr>
            <a:normAutofit/>
          </a:bodyPr>
          <a:lstStyle/>
          <a:p>
            <a:r>
              <a:rPr lang="en-US" sz="3000" b="1" dirty="0"/>
              <a:t>Augmenting data. Offspring and diet</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254333" y="1286926"/>
            <a:ext cx="11259379" cy="4351338"/>
          </a:xfrm>
        </p:spPr>
        <p:txBody>
          <a:bodyPr>
            <a:normAutofit/>
          </a:bodyPr>
          <a:lstStyle/>
          <a:p>
            <a:r>
              <a:rPr lang="en-US" sz="2000" dirty="0"/>
              <a:t>Offspring mapped weather participants does not have kids (0), have kid(-s) (1), or if the status is unclear (2);</a:t>
            </a:r>
          </a:p>
          <a:p>
            <a:r>
              <a:rPr lang="en-US" sz="2000" dirty="0"/>
              <a:t>Diet is mapped according to participants food choices.  Halal and Kosher are grouped together due to low number of counts in these categories</a:t>
            </a:r>
          </a:p>
          <a:p>
            <a:endParaRPr lang="en-US" sz="2000" dirty="0"/>
          </a:p>
        </p:txBody>
      </p:sp>
      <p:pic>
        <p:nvPicPr>
          <p:cNvPr id="5" name="Picture 4">
            <a:extLst>
              <a:ext uri="{FF2B5EF4-FFF2-40B4-BE49-F238E27FC236}">
                <a16:creationId xmlns:a16="http://schemas.microsoft.com/office/drawing/2014/main" id="{8CF0E135-BFBB-1348-AF50-F92D78D9B6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4049" y="2784034"/>
            <a:ext cx="9243901" cy="3708125"/>
          </a:xfrm>
          <a:prstGeom prst="rect">
            <a:avLst/>
          </a:prstGeom>
        </p:spPr>
      </p:pic>
    </p:spTree>
    <p:extLst>
      <p:ext uri="{BB962C8B-B14F-4D97-AF65-F5344CB8AC3E}">
        <p14:creationId xmlns:p14="http://schemas.microsoft.com/office/powerpoint/2010/main" val="2027227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38637"/>
            <a:ext cx="12192000" cy="1325563"/>
          </a:xfrm>
        </p:spPr>
        <p:txBody>
          <a:bodyPr>
            <a:normAutofit/>
          </a:bodyPr>
          <a:lstStyle/>
          <a:p>
            <a:r>
              <a:rPr lang="en-US" sz="3000" b="1" dirty="0"/>
              <a:t>Augmenting data. Education</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158750" y="900560"/>
            <a:ext cx="11874500" cy="4351338"/>
          </a:xfrm>
        </p:spPr>
        <p:txBody>
          <a:bodyPr>
            <a:normAutofit/>
          </a:bodyPr>
          <a:lstStyle/>
          <a:p>
            <a:endParaRPr lang="en-US" sz="2000" dirty="0"/>
          </a:p>
          <a:p>
            <a:r>
              <a:rPr lang="en-US" sz="2000" dirty="0"/>
              <a:t>Mapping is done on 3 categories: has some college degree (0), has some school education (1), dropped out of anything or doing space-camp stuff (3)</a:t>
            </a:r>
          </a:p>
        </p:txBody>
      </p:sp>
      <p:pic>
        <p:nvPicPr>
          <p:cNvPr id="5" name="Picture 4">
            <a:extLst>
              <a:ext uri="{FF2B5EF4-FFF2-40B4-BE49-F238E27FC236}">
                <a16:creationId xmlns:a16="http://schemas.microsoft.com/office/drawing/2014/main" id="{283BEAA2-46CB-B849-8E1D-367F6AE53E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750" y="2226123"/>
            <a:ext cx="11874500" cy="4152900"/>
          </a:xfrm>
          <a:prstGeom prst="rect">
            <a:avLst/>
          </a:prstGeom>
        </p:spPr>
      </p:pic>
    </p:spTree>
    <p:extLst>
      <p:ext uri="{BB962C8B-B14F-4D97-AF65-F5344CB8AC3E}">
        <p14:creationId xmlns:p14="http://schemas.microsoft.com/office/powerpoint/2010/main" val="285176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B05B-585D-9842-AAF1-C82013663F42}"/>
              </a:ext>
            </a:extLst>
          </p:cNvPr>
          <p:cNvSpPr>
            <a:spLocks noGrp="1"/>
          </p:cNvSpPr>
          <p:nvPr>
            <p:ph type="title"/>
          </p:nvPr>
        </p:nvSpPr>
        <p:spPr>
          <a:xfrm>
            <a:off x="0" y="-175788"/>
            <a:ext cx="10515600" cy="1325563"/>
          </a:xfrm>
        </p:spPr>
        <p:txBody>
          <a:bodyPr>
            <a:normAutofit/>
          </a:bodyPr>
          <a:lstStyle/>
          <a:p>
            <a:r>
              <a:rPr lang="en-US" sz="3000" b="1" dirty="0"/>
              <a:t>Augmenting data. Ethnicity</a:t>
            </a:r>
          </a:p>
        </p:txBody>
      </p:sp>
      <p:sp>
        <p:nvSpPr>
          <p:cNvPr id="3" name="Content Placeholder 2">
            <a:extLst>
              <a:ext uri="{FF2B5EF4-FFF2-40B4-BE49-F238E27FC236}">
                <a16:creationId xmlns:a16="http://schemas.microsoft.com/office/drawing/2014/main" id="{78C4C72C-5B76-7649-978E-140A326EF70C}"/>
              </a:ext>
            </a:extLst>
          </p:cNvPr>
          <p:cNvSpPr>
            <a:spLocks noGrp="1"/>
          </p:cNvSpPr>
          <p:nvPr>
            <p:ph idx="1"/>
          </p:nvPr>
        </p:nvSpPr>
        <p:spPr>
          <a:xfrm>
            <a:off x="331228" y="1253331"/>
            <a:ext cx="11529543" cy="4351338"/>
          </a:xfrm>
        </p:spPr>
        <p:txBody>
          <a:bodyPr>
            <a:normAutofit/>
          </a:bodyPr>
          <a:lstStyle/>
          <a:p>
            <a:pPr marL="0" indent="0">
              <a:buNone/>
            </a:pPr>
            <a:r>
              <a:rPr lang="en-US" sz="2000" dirty="0"/>
              <a:t>Mapping is done on 6 categories: white (1), asian (2), indian (3), hispanic/latin (4), black (5), and all others (0).</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Code is too long to represent here.</a:t>
            </a:r>
          </a:p>
          <a:p>
            <a:endParaRPr lang="en-US" sz="2000" dirty="0"/>
          </a:p>
        </p:txBody>
      </p:sp>
    </p:spTree>
    <p:extLst>
      <p:ext uri="{BB962C8B-B14F-4D97-AF65-F5344CB8AC3E}">
        <p14:creationId xmlns:p14="http://schemas.microsoft.com/office/powerpoint/2010/main" val="3619765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E457-532C-994B-8B7E-24E81358616F}"/>
              </a:ext>
            </a:extLst>
          </p:cNvPr>
          <p:cNvSpPr>
            <a:spLocks noGrp="1"/>
          </p:cNvSpPr>
          <p:nvPr>
            <p:ph type="title"/>
          </p:nvPr>
        </p:nvSpPr>
        <p:spPr>
          <a:xfrm>
            <a:off x="0" y="-385475"/>
            <a:ext cx="10515600" cy="1325563"/>
          </a:xfrm>
        </p:spPr>
        <p:txBody>
          <a:bodyPr>
            <a:normAutofit/>
          </a:bodyPr>
          <a:lstStyle/>
          <a:p>
            <a:r>
              <a:rPr lang="en-US" sz="3000" b="1" dirty="0"/>
              <a:t>Augmenting data. Essay statistics.</a:t>
            </a:r>
          </a:p>
        </p:txBody>
      </p:sp>
      <p:pic>
        <p:nvPicPr>
          <p:cNvPr id="4" name="Picture 3">
            <a:extLst>
              <a:ext uri="{FF2B5EF4-FFF2-40B4-BE49-F238E27FC236}">
                <a16:creationId xmlns:a16="http://schemas.microsoft.com/office/drawing/2014/main" id="{7DFE9EB7-7A86-0B46-8035-43B41F1BD1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5917" y="738187"/>
            <a:ext cx="8360166" cy="5876100"/>
          </a:xfrm>
          <a:prstGeom prst="rect">
            <a:avLst/>
          </a:prstGeom>
        </p:spPr>
      </p:pic>
    </p:spTree>
    <p:extLst>
      <p:ext uri="{BB962C8B-B14F-4D97-AF65-F5344CB8AC3E}">
        <p14:creationId xmlns:p14="http://schemas.microsoft.com/office/powerpoint/2010/main" val="270627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93B2-5B34-EC48-813F-5C7F83D2ACFE}"/>
              </a:ext>
            </a:extLst>
          </p:cNvPr>
          <p:cNvSpPr>
            <a:spLocks noGrp="1"/>
          </p:cNvSpPr>
          <p:nvPr>
            <p:ph type="title"/>
          </p:nvPr>
        </p:nvSpPr>
        <p:spPr>
          <a:xfrm>
            <a:off x="0" y="-330334"/>
            <a:ext cx="10515600" cy="1325563"/>
          </a:xfrm>
        </p:spPr>
        <p:txBody>
          <a:bodyPr>
            <a:normAutofit/>
          </a:bodyPr>
          <a:lstStyle/>
          <a:p>
            <a:r>
              <a:rPr lang="en-US" sz="3000" b="1" dirty="0"/>
              <a:t>Augmenting data. Standardization</a:t>
            </a:r>
          </a:p>
        </p:txBody>
      </p:sp>
      <p:sp>
        <p:nvSpPr>
          <p:cNvPr id="3" name="Content Placeholder 2">
            <a:extLst>
              <a:ext uri="{FF2B5EF4-FFF2-40B4-BE49-F238E27FC236}">
                <a16:creationId xmlns:a16="http://schemas.microsoft.com/office/drawing/2014/main" id="{33776D46-DE32-7544-A02B-D15110CCBA0D}"/>
              </a:ext>
            </a:extLst>
          </p:cNvPr>
          <p:cNvSpPr>
            <a:spLocks noGrp="1"/>
          </p:cNvSpPr>
          <p:nvPr>
            <p:ph idx="1"/>
          </p:nvPr>
        </p:nvSpPr>
        <p:spPr>
          <a:xfrm>
            <a:off x="838200" y="961758"/>
            <a:ext cx="10515600" cy="4351338"/>
          </a:xfrm>
        </p:spPr>
        <p:txBody>
          <a:bodyPr>
            <a:normAutofit/>
          </a:bodyPr>
          <a:lstStyle/>
          <a:p>
            <a:r>
              <a:rPr lang="en-US" sz="2000" dirty="0"/>
              <a:t>I decided to do both, standardization (x – mean)/sigma and min-max normalization.  Normalization was done only for Naïve Bayes classification as it deals only with non-negative features.  I found in general results with standardization more reliable and convincing then with normalization, perhaps due to outlier effect.</a:t>
            </a:r>
          </a:p>
        </p:txBody>
      </p:sp>
      <p:pic>
        <p:nvPicPr>
          <p:cNvPr id="4" name="Picture 3">
            <a:extLst>
              <a:ext uri="{FF2B5EF4-FFF2-40B4-BE49-F238E27FC236}">
                <a16:creationId xmlns:a16="http://schemas.microsoft.com/office/drawing/2014/main" id="{B0CAB359-E35B-444A-8087-7DBFFA5DFB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7321"/>
            <a:ext cx="12192000" cy="4305905"/>
          </a:xfrm>
          <a:prstGeom prst="rect">
            <a:avLst/>
          </a:prstGeom>
        </p:spPr>
      </p:pic>
    </p:spTree>
    <p:extLst>
      <p:ext uri="{BB962C8B-B14F-4D97-AF65-F5344CB8AC3E}">
        <p14:creationId xmlns:p14="http://schemas.microsoft.com/office/powerpoint/2010/main" val="426930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C52C-1D7D-C042-9FBE-B927B7A4A448}"/>
              </a:ext>
            </a:extLst>
          </p:cNvPr>
          <p:cNvSpPr>
            <a:spLocks noGrp="1"/>
          </p:cNvSpPr>
          <p:nvPr>
            <p:ph type="title"/>
          </p:nvPr>
        </p:nvSpPr>
        <p:spPr>
          <a:xfrm>
            <a:off x="0" y="-240182"/>
            <a:ext cx="10515600" cy="1325563"/>
          </a:xfrm>
        </p:spPr>
        <p:txBody>
          <a:bodyPr>
            <a:normAutofit/>
          </a:bodyPr>
          <a:lstStyle/>
          <a:p>
            <a:r>
              <a:rPr lang="en-US" sz="3000" b="1" dirty="0"/>
              <a:t>Augmenting data. Normalization</a:t>
            </a:r>
          </a:p>
        </p:txBody>
      </p:sp>
      <p:pic>
        <p:nvPicPr>
          <p:cNvPr id="4" name="Picture 3">
            <a:extLst>
              <a:ext uri="{FF2B5EF4-FFF2-40B4-BE49-F238E27FC236}">
                <a16:creationId xmlns:a16="http://schemas.microsoft.com/office/drawing/2014/main" id="{CFAAF859-EE4C-E949-A1E5-5FA9C0BB75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50846"/>
            <a:ext cx="12192000" cy="4491159"/>
          </a:xfrm>
          <a:prstGeom prst="rect">
            <a:avLst/>
          </a:prstGeom>
        </p:spPr>
      </p:pic>
    </p:spTree>
    <p:extLst>
      <p:ext uri="{BB962C8B-B14F-4D97-AF65-F5344CB8AC3E}">
        <p14:creationId xmlns:p14="http://schemas.microsoft.com/office/powerpoint/2010/main" val="1532409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FA55-7FED-994D-93E3-0DBC5A917240}"/>
              </a:ext>
            </a:extLst>
          </p:cNvPr>
          <p:cNvSpPr>
            <a:spLocks noGrp="1"/>
          </p:cNvSpPr>
          <p:nvPr>
            <p:ph type="title"/>
          </p:nvPr>
        </p:nvSpPr>
        <p:spPr>
          <a:xfrm>
            <a:off x="0" y="-246031"/>
            <a:ext cx="10515600" cy="1325563"/>
          </a:xfrm>
        </p:spPr>
        <p:txBody>
          <a:bodyPr>
            <a:normAutofit/>
          </a:bodyPr>
          <a:lstStyle/>
          <a:p>
            <a:r>
              <a:rPr lang="en-US" sz="3000" b="1" dirty="0"/>
              <a:t>Questions:</a:t>
            </a:r>
          </a:p>
        </p:txBody>
      </p:sp>
      <p:sp>
        <p:nvSpPr>
          <p:cNvPr id="3" name="Content Placeholder 2">
            <a:extLst>
              <a:ext uri="{FF2B5EF4-FFF2-40B4-BE49-F238E27FC236}">
                <a16:creationId xmlns:a16="http://schemas.microsoft.com/office/drawing/2014/main" id="{2EFAA8E7-D75A-5746-B1F5-B88C7DEF7706}"/>
              </a:ext>
            </a:extLst>
          </p:cNvPr>
          <p:cNvSpPr>
            <a:spLocks noGrp="1"/>
          </p:cNvSpPr>
          <p:nvPr>
            <p:ph idx="1"/>
          </p:nvPr>
        </p:nvSpPr>
        <p:spPr>
          <a:xfrm>
            <a:off x="328613" y="1325563"/>
            <a:ext cx="11658600" cy="5115686"/>
          </a:xfrm>
        </p:spPr>
        <p:txBody>
          <a:bodyPr>
            <a:normAutofit/>
          </a:bodyPr>
          <a:lstStyle/>
          <a:p>
            <a:r>
              <a:rPr lang="en-US" sz="2000" dirty="0"/>
              <a:t>Predict sex with education and income levels</a:t>
            </a:r>
          </a:p>
          <a:p>
            <a:pPr marL="971550" lvl="1" indent="-514350">
              <a:buFont typeface="+mj-lt"/>
              <a:buAutoNum type="romanLcPeriod"/>
            </a:pPr>
            <a:r>
              <a:rPr lang="en-US" sz="2000" dirty="0"/>
              <a:t>K-means;</a:t>
            </a:r>
          </a:p>
          <a:p>
            <a:pPr marL="971550" lvl="1" indent="-514350">
              <a:buFont typeface="+mj-lt"/>
              <a:buAutoNum type="romanLcPeriod"/>
            </a:pPr>
            <a:r>
              <a:rPr lang="en-US" sz="2000" dirty="0"/>
              <a:t>SVM</a:t>
            </a:r>
          </a:p>
          <a:p>
            <a:pPr marL="971550" lvl="1" indent="-514350">
              <a:buFont typeface="+mj-lt"/>
              <a:buAutoNum type="romanLcPeriod"/>
            </a:pPr>
            <a:r>
              <a:rPr lang="en-US" sz="2000" dirty="0"/>
              <a:t>Multinomial NB</a:t>
            </a:r>
          </a:p>
          <a:p>
            <a:pPr marL="971550" lvl="1" indent="-514350">
              <a:buFont typeface="+mj-lt"/>
              <a:buAutoNum type="romanLcPeriod"/>
            </a:pPr>
            <a:r>
              <a:rPr lang="en-US" sz="2000" dirty="0"/>
              <a:t>Linear regression</a:t>
            </a:r>
          </a:p>
          <a:p>
            <a:r>
              <a:rPr lang="en-US" sz="2000" dirty="0"/>
              <a:t>Predict education level with essay statistics (word counts + essay length + word length + ”i” frequency + “me” frequency)</a:t>
            </a:r>
          </a:p>
          <a:p>
            <a:pPr marL="971550" lvl="1" indent="-514350">
              <a:buFont typeface="+mj-lt"/>
              <a:buAutoNum type="romanLcPeriod"/>
            </a:pPr>
            <a:r>
              <a:rPr lang="en-US" sz="2000" dirty="0"/>
              <a:t>K-means;</a:t>
            </a:r>
          </a:p>
          <a:p>
            <a:pPr marL="971550" lvl="1" indent="-514350">
              <a:buFont typeface="+mj-lt"/>
              <a:buAutoNum type="romanLcPeriod"/>
            </a:pPr>
            <a:r>
              <a:rPr lang="en-US" sz="2000" dirty="0"/>
              <a:t>SVM</a:t>
            </a:r>
          </a:p>
          <a:p>
            <a:pPr marL="971550" lvl="1" indent="-514350">
              <a:buFont typeface="+mj-lt"/>
              <a:buAutoNum type="romanLcPeriod"/>
            </a:pPr>
            <a:r>
              <a:rPr lang="en-US" sz="2000" dirty="0"/>
              <a:t>Multinomial NB</a:t>
            </a:r>
          </a:p>
          <a:p>
            <a:r>
              <a:rPr lang="en-US" sz="2000" dirty="0"/>
              <a:t>Predict zodiac with essay statistics, K-means </a:t>
            </a:r>
          </a:p>
          <a:p>
            <a:r>
              <a:rPr lang="en-US" sz="2000" dirty="0"/>
              <a:t>Predict income with personal background and habits using linear regression / K-means</a:t>
            </a:r>
          </a:p>
          <a:p>
            <a:r>
              <a:rPr lang="en-US" sz="2000" dirty="0"/>
              <a:t>Predict income with essay statistics using linear regression / K-means</a:t>
            </a:r>
          </a:p>
          <a:p>
            <a:r>
              <a:rPr lang="en-US" sz="2000" dirty="0"/>
              <a:t>Predict age with essay statistics using K-means/linear regression</a:t>
            </a:r>
          </a:p>
        </p:txBody>
      </p:sp>
    </p:spTree>
    <p:extLst>
      <p:ext uri="{BB962C8B-B14F-4D97-AF65-F5344CB8AC3E}">
        <p14:creationId xmlns:p14="http://schemas.microsoft.com/office/powerpoint/2010/main" val="979138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5F67-D252-7B4F-9E96-25CD8C2BE47B}"/>
              </a:ext>
            </a:extLst>
          </p:cNvPr>
          <p:cNvSpPr>
            <a:spLocks noGrp="1"/>
          </p:cNvSpPr>
          <p:nvPr>
            <p:ph type="title"/>
          </p:nvPr>
        </p:nvSpPr>
        <p:spPr>
          <a:xfrm>
            <a:off x="0" y="-391143"/>
            <a:ext cx="12192000" cy="1325563"/>
          </a:xfrm>
        </p:spPr>
        <p:txBody>
          <a:bodyPr>
            <a:normAutofit/>
          </a:bodyPr>
          <a:lstStyle/>
          <a:p>
            <a:r>
              <a:rPr lang="en-US" sz="3000" b="1" dirty="0"/>
              <a:t>Predict sex with education and income levels, K-means.</a:t>
            </a:r>
          </a:p>
        </p:txBody>
      </p:sp>
      <p:sp>
        <p:nvSpPr>
          <p:cNvPr id="4" name="Rectangle 3">
            <a:extLst>
              <a:ext uri="{FF2B5EF4-FFF2-40B4-BE49-F238E27FC236}">
                <a16:creationId xmlns:a16="http://schemas.microsoft.com/office/drawing/2014/main" id="{A96AD3C9-E895-ED46-9817-FBB931D251CC}"/>
              </a:ext>
            </a:extLst>
          </p:cNvPr>
          <p:cNvSpPr/>
          <p:nvPr/>
        </p:nvSpPr>
        <p:spPr>
          <a:xfrm>
            <a:off x="283335" y="1363634"/>
            <a:ext cx="3571980" cy="5247590"/>
          </a:xfrm>
          <a:prstGeom prst="rect">
            <a:avLst/>
          </a:prstGeom>
          <a:ln>
            <a:solidFill>
              <a:schemeClr val="tx1"/>
            </a:solidFill>
          </a:ln>
        </p:spPr>
        <p:txBody>
          <a:bodyPr wrap="square">
            <a:spAutoFit/>
          </a:bodyPr>
          <a:lstStyle/>
          <a:p>
            <a:r>
              <a:rPr lang="en-US" sz="500" dirty="0">
                <a:latin typeface="Arial" panose="020B0604020202020204" pitchFamily="34" charset="0"/>
                <a:cs typeface="Arial" panose="020B0604020202020204" pitchFamily="34" charset="0"/>
              </a:rPr>
              <a:t>%%time</a:t>
            </a:r>
          </a:p>
          <a:p>
            <a:r>
              <a:rPr lang="en-US" sz="500" dirty="0">
                <a:latin typeface="Arial" panose="020B0604020202020204" pitchFamily="34" charset="0"/>
                <a:cs typeface="Arial" panose="020B0604020202020204" pitchFamily="34" charset="0"/>
              </a:rPr>
              <a:t># K-means classifier: predict sex with education level and income</a:t>
            </a:r>
          </a:p>
          <a:p>
            <a:r>
              <a:rPr lang="en-US" sz="500" dirty="0">
                <a:latin typeface="Arial" panose="020B0604020202020204" pitchFamily="34" charset="0"/>
                <a:cs typeface="Arial" panose="020B0604020202020204" pitchFamily="34" charset="0"/>
              </a:rPr>
              <a:t>from sklearn.model_selection import train_test_split</a:t>
            </a:r>
          </a:p>
          <a:p>
            <a:r>
              <a:rPr lang="en-US" sz="500" dirty="0">
                <a:latin typeface="Arial" panose="020B0604020202020204" pitchFamily="34" charset="0"/>
                <a:cs typeface="Arial" panose="020B0604020202020204" pitchFamily="34" charset="0"/>
              </a:rPr>
              <a:t>from sklearn.neighbors import KNeighborsClassifier</a:t>
            </a:r>
          </a:p>
          <a:p>
            <a:r>
              <a:rPr lang="en-US" sz="500" dirty="0">
                <a:latin typeface="Arial" panose="020B0604020202020204" pitchFamily="34" charset="0"/>
                <a:cs typeface="Arial" panose="020B0604020202020204" pitchFamily="34" charset="0"/>
              </a:rPr>
              <a:t>from sklearn.metrics import precision_recall_fscore_support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data = feature_data[['education_code','income']]</a:t>
            </a:r>
          </a:p>
          <a:p>
            <a:r>
              <a:rPr lang="en-US" sz="500" dirty="0">
                <a:latin typeface="Arial" panose="020B0604020202020204" pitchFamily="34" charset="0"/>
                <a:cs typeface="Arial" panose="020B0604020202020204" pitchFamily="34" charset="0"/>
              </a:rPr>
              <a:t>target = df[['sex_code']]</a:t>
            </a:r>
          </a:p>
          <a:p>
            <a:r>
              <a:rPr lang="en-US" sz="500" dirty="0">
                <a:latin typeface="Arial" panose="020B0604020202020204" pitchFamily="34" charset="0"/>
                <a:cs typeface="Arial" panose="020B0604020202020204" pitchFamily="34" charset="0"/>
              </a:rPr>
              <a:t>data = data.join(target)</a:t>
            </a:r>
          </a:p>
          <a:p>
            <a:r>
              <a:rPr lang="en-US" sz="500" dirty="0">
                <a:latin typeface="Arial" panose="020B0604020202020204" pitchFamily="34" charset="0"/>
                <a:cs typeface="Arial" panose="020B0604020202020204" pitchFamily="34" charset="0"/>
              </a:rPr>
              <a:t>data = data.dropna()</a:t>
            </a:r>
          </a:p>
          <a:p>
            <a:r>
              <a:rPr lang="en-US" sz="500" dirty="0">
                <a:latin typeface="Arial" panose="020B0604020202020204" pitchFamily="34" charset="0"/>
                <a:cs typeface="Arial" panose="020B0604020202020204" pitchFamily="34" charset="0"/>
              </a:rPr>
              <a:t>training_data, validation_data, training_labels, validation_labels = train_test_split(data[['education_code','income']], data[['sex_code']], test_size = 0.2, random_state = 100)</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k_list = []</a:t>
            </a:r>
          </a:p>
          <a:p>
            <a:r>
              <a:rPr lang="en-US" sz="500" dirty="0">
                <a:latin typeface="Arial" panose="020B0604020202020204" pitchFamily="34" charset="0"/>
                <a:cs typeface="Arial" panose="020B0604020202020204" pitchFamily="34" charset="0"/>
              </a:rPr>
              <a:t>accuracies = []</a:t>
            </a:r>
          </a:p>
          <a:p>
            <a:r>
              <a:rPr lang="en-US" sz="500" dirty="0">
                <a:latin typeface="Arial" panose="020B0604020202020204" pitchFamily="34" charset="0"/>
                <a:cs typeface="Arial" panose="020B0604020202020204" pitchFamily="34" charset="0"/>
              </a:rPr>
              <a:t>metrics = []</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for k in range(1,101):</a:t>
            </a:r>
          </a:p>
          <a:p>
            <a:r>
              <a:rPr lang="en-US" sz="500" dirty="0">
                <a:latin typeface="Arial" panose="020B0604020202020204" pitchFamily="34" charset="0"/>
                <a:cs typeface="Arial" panose="020B0604020202020204" pitchFamily="34" charset="0"/>
              </a:rPr>
              <a:t>    classifier = KNeighborsClassifier(n_neighbors = k)</a:t>
            </a:r>
          </a:p>
          <a:p>
            <a:r>
              <a:rPr lang="en-US" sz="500" dirty="0">
                <a:latin typeface="Arial" panose="020B0604020202020204" pitchFamily="34" charset="0"/>
                <a:cs typeface="Arial" panose="020B0604020202020204" pitchFamily="34" charset="0"/>
              </a:rPr>
              <a:t>    classifier.fit(training_data, training_labels)</a:t>
            </a:r>
          </a:p>
          <a:p>
            <a:r>
              <a:rPr lang="en-US" sz="500" dirty="0">
                <a:latin typeface="Arial" panose="020B0604020202020204" pitchFamily="34" charset="0"/>
                <a:cs typeface="Arial" panose="020B0604020202020204" pitchFamily="34" charset="0"/>
              </a:rPr>
              <a:t>    predict_labels = classifier.predict(validation_data)</a:t>
            </a:r>
          </a:p>
          <a:p>
            <a:r>
              <a:rPr lang="en-US" sz="500" dirty="0">
                <a:latin typeface="Arial" panose="020B0604020202020204" pitchFamily="34" charset="0"/>
                <a:cs typeface="Arial" panose="020B0604020202020204" pitchFamily="34" charset="0"/>
              </a:rPr>
              <a:t>    #print(classifier.score(validation_data, validation_labels))</a:t>
            </a:r>
          </a:p>
          <a:p>
            <a:r>
              <a:rPr lang="en-US" sz="500" dirty="0">
                <a:latin typeface="Arial" panose="020B0604020202020204" pitchFamily="34" charset="0"/>
                <a:cs typeface="Arial" panose="020B0604020202020204" pitchFamily="34" charset="0"/>
              </a:rPr>
              <a:t>    k_list.append(k)</a:t>
            </a:r>
          </a:p>
          <a:p>
            <a:r>
              <a:rPr lang="en-US" sz="500" dirty="0">
                <a:latin typeface="Arial" panose="020B0604020202020204" pitchFamily="34" charset="0"/>
                <a:cs typeface="Arial" panose="020B0604020202020204" pitchFamily="34" charset="0"/>
              </a:rPr>
              <a:t>    accuracies.append(classifier.score(validation_data, validation_labels))</a:t>
            </a:r>
          </a:p>
          <a:p>
            <a:r>
              <a:rPr lang="en-US" sz="500" dirty="0">
                <a:latin typeface="Arial" panose="020B0604020202020204" pitchFamily="34" charset="0"/>
                <a:cs typeface="Arial" panose="020B0604020202020204" pitchFamily="34" charset="0"/>
              </a:rPr>
              <a:t>    metrics.append(precision_recall_fscore_support(validation_labels, predict_labels, average='weighted'))</a:t>
            </a:r>
          </a:p>
          <a:p>
            <a:r>
              <a:rPr lang="en-US" sz="500" dirty="0">
                <a:latin typeface="Arial" panose="020B0604020202020204" pitchFamily="34" charset="0"/>
                <a:cs typeface="Arial" panose="020B0604020202020204" pitchFamily="34" charset="0"/>
              </a:rPr>
              <a:t>    </a:t>
            </a:r>
          </a:p>
          <a:p>
            <a:r>
              <a:rPr lang="en-US" sz="500" dirty="0">
                <a:latin typeface="Arial" panose="020B0604020202020204" pitchFamily="34" charset="0"/>
                <a:cs typeface="Arial" panose="020B0604020202020204" pitchFamily="34" charset="0"/>
              </a:rPr>
              <a:t>metrics = np.array(metrics)</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accuracy:</a:t>
            </a:r>
          </a:p>
          <a:p>
            <a:r>
              <a:rPr lang="en-US" sz="500" dirty="0">
                <a:latin typeface="Arial" panose="020B0604020202020204" pitchFamily="34" charset="0"/>
                <a:cs typeface="Arial" panose="020B0604020202020204" pitchFamily="34" charset="0"/>
              </a:rPr>
              <a:t>plt.subplot(221)</a:t>
            </a:r>
          </a:p>
          <a:p>
            <a:r>
              <a:rPr lang="en-US" sz="500" dirty="0">
                <a:latin typeface="Arial" panose="020B0604020202020204" pitchFamily="34" charset="0"/>
                <a:cs typeface="Arial" panose="020B0604020202020204" pitchFamily="34" charset="0"/>
              </a:rPr>
              <a:t>plt.plot(k_list,accuracies)</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Accuracy")</a:t>
            </a:r>
          </a:p>
          <a:p>
            <a:r>
              <a:rPr lang="en-US" sz="500" dirty="0">
                <a:latin typeface="Arial" panose="020B0604020202020204" pitchFamily="34" charset="0"/>
                <a:cs typeface="Arial" panose="020B0604020202020204" pitchFamily="34" charset="0"/>
              </a:rPr>
              <a:t>plt.title("Sex Classifier Accuracy")</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plt.subplot(222)</a:t>
            </a:r>
          </a:p>
          <a:p>
            <a:r>
              <a:rPr lang="en-US" sz="500" dirty="0">
                <a:latin typeface="Arial" panose="020B0604020202020204" pitchFamily="34" charset="0"/>
                <a:cs typeface="Arial" panose="020B0604020202020204" pitchFamily="34" charset="0"/>
              </a:rPr>
              <a:t>plt.plot(k_list,metrics[:,0])</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Precision")</a:t>
            </a:r>
          </a:p>
          <a:p>
            <a:r>
              <a:rPr lang="en-US" sz="500" dirty="0">
                <a:latin typeface="Arial" panose="020B0604020202020204" pitchFamily="34" charset="0"/>
                <a:cs typeface="Arial" panose="020B0604020202020204" pitchFamily="34" charset="0"/>
              </a:rPr>
              <a:t>plt.title("Sex Classifier Precision")</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recall:</a:t>
            </a:r>
          </a:p>
          <a:p>
            <a:r>
              <a:rPr lang="en-US" sz="500" dirty="0">
                <a:latin typeface="Arial" panose="020B0604020202020204" pitchFamily="34" charset="0"/>
                <a:cs typeface="Arial" panose="020B0604020202020204" pitchFamily="34" charset="0"/>
              </a:rPr>
              <a:t>plt.subplot(223)</a:t>
            </a:r>
          </a:p>
          <a:p>
            <a:r>
              <a:rPr lang="en-US" sz="500" dirty="0">
                <a:latin typeface="Arial" panose="020B0604020202020204" pitchFamily="34" charset="0"/>
                <a:cs typeface="Arial" panose="020B0604020202020204" pitchFamily="34" charset="0"/>
              </a:rPr>
              <a:t>plt.plot(k_list,metrics[:,1])</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Recall")</a:t>
            </a:r>
          </a:p>
          <a:p>
            <a:r>
              <a:rPr lang="en-US" sz="500" dirty="0">
                <a:latin typeface="Arial" panose="020B0604020202020204" pitchFamily="34" charset="0"/>
                <a:cs typeface="Arial" panose="020B0604020202020204" pitchFamily="34" charset="0"/>
              </a:rPr>
              <a:t>plt.title("Sex Classifier Recall")</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plt.subplot(224)</a:t>
            </a:r>
          </a:p>
          <a:p>
            <a:r>
              <a:rPr lang="en-US" sz="500" dirty="0">
                <a:latin typeface="Arial" panose="020B0604020202020204" pitchFamily="34" charset="0"/>
                <a:cs typeface="Arial" panose="020B0604020202020204" pitchFamily="34" charset="0"/>
              </a:rPr>
              <a:t>plt.plot(k_list,metrics[:,2])</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Fscore")</a:t>
            </a:r>
          </a:p>
          <a:p>
            <a:r>
              <a:rPr lang="en-US" sz="500" dirty="0">
                <a:latin typeface="Arial" panose="020B0604020202020204" pitchFamily="34" charset="0"/>
                <a:cs typeface="Arial" panose="020B0604020202020204" pitchFamily="34" charset="0"/>
              </a:rPr>
              <a:t>plt.title("Sex Classifier Fscore")</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plt.tight_layout()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plt.show()</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print(k_list[15],accuracies[15], metrics[15])</a:t>
            </a:r>
          </a:p>
        </p:txBody>
      </p:sp>
      <p:pic>
        <p:nvPicPr>
          <p:cNvPr id="5" name="Picture 4">
            <a:extLst>
              <a:ext uri="{FF2B5EF4-FFF2-40B4-BE49-F238E27FC236}">
                <a16:creationId xmlns:a16="http://schemas.microsoft.com/office/drawing/2014/main" id="{7E9C7EC8-1149-664A-8463-2A6577A831B6}"/>
              </a:ext>
            </a:extLst>
          </p:cNvPr>
          <p:cNvPicPr>
            <a:picLocks noChangeAspect="1"/>
          </p:cNvPicPr>
          <p:nvPr/>
        </p:nvPicPr>
        <p:blipFill>
          <a:blip r:embed="rId2"/>
          <a:stretch>
            <a:fillRect/>
          </a:stretch>
        </p:blipFill>
        <p:spPr>
          <a:xfrm>
            <a:off x="5314941" y="994302"/>
            <a:ext cx="6012197" cy="3970319"/>
          </a:xfrm>
          <a:prstGeom prst="rect">
            <a:avLst/>
          </a:prstGeom>
        </p:spPr>
      </p:pic>
      <p:sp>
        <p:nvSpPr>
          <p:cNvPr id="7" name="Rectangle 6">
            <a:extLst>
              <a:ext uri="{FF2B5EF4-FFF2-40B4-BE49-F238E27FC236}">
                <a16:creationId xmlns:a16="http://schemas.microsoft.com/office/drawing/2014/main" id="{A7543624-CC01-9C45-98D1-E05F73E6C27F}"/>
              </a:ext>
            </a:extLst>
          </p:cNvPr>
          <p:cNvSpPr/>
          <p:nvPr/>
        </p:nvSpPr>
        <p:spPr>
          <a:xfrm>
            <a:off x="4450081" y="4932275"/>
            <a:ext cx="7741919" cy="1754326"/>
          </a:xfrm>
          <a:prstGeom prst="rect">
            <a:avLst/>
          </a:prstGeom>
        </p:spPr>
        <p:txBody>
          <a:bodyPr wrap="square">
            <a:spAutoFit/>
          </a:bodyPr>
          <a:lstStyle/>
          <a:p>
            <a:r>
              <a:rPr lang="en-US" dirty="0"/>
              <a:t>CPU times: user 7min 45s, sys: 4.49 s, total: 7min 50s Wall time: 7min 58s</a:t>
            </a:r>
          </a:p>
          <a:p>
            <a:endParaRPr lang="en-US" dirty="0"/>
          </a:p>
          <a:p>
            <a:r>
              <a:rPr lang="en-US" dirty="0"/>
              <a:t>Overall took 7 min to iterate over 100 k parameters.</a:t>
            </a:r>
          </a:p>
          <a:p>
            <a:r>
              <a:rPr lang="en-US" dirty="0"/>
              <a:t>Despite the accuracy reaching ~ 0.575-0.59, precision is very unstable. </a:t>
            </a:r>
          </a:p>
          <a:p>
            <a:r>
              <a:rPr lang="en-US" dirty="0"/>
              <a:t>Theoretically, we have 50% of chance to guess if it is man or woman, so this </a:t>
            </a:r>
            <a:r>
              <a:rPr lang="en-US" b="1" dirty="0"/>
              <a:t>model is bad</a:t>
            </a:r>
          </a:p>
        </p:txBody>
      </p:sp>
      <p:sp>
        <p:nvSpPr>
          <p:cNvPr id="8" name="TextBox 7">
            <a:extLst>
              <a:ext uri="{FF2B5EF4-FFF2-40B4-BE49-F238E27FC236}">
                <a16:creationId xmlns:a16="http://schemas.microsoft.com/office/drawing/2014/main" id="{4DC95F27-5DBF-0148-BAD8-DA6C96547C35}"/>
              </a:ext>
            </a:extLst>
          </p:cNvPr>
          <p:cNvSpPr txBox="1"/>
          <p:nvPr/>
        </p:nvSpPr>
        <p:spPr>
          <a:xfrm>
            <a:off x="283335" y="994302"/>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1610213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F2A8F-4EA4-DC4E-93D7-3D8E6D43DF0A}"/>
              </a:ext>
            </a:extLst>
          </p:cNvPr>
          <p:cNvSpPr>
            <a:spLocks noGrp="1"/>
          </p:cNvSpPr>
          <p:nvPr>
            <p:ph type="title"/>
          </p:nvPr>
        </p:nvSpPr>
        <p:spPr>
          <a:xfrm>
            <a:off x="0" y="-294171"/>
            <a:ext cx="12192000" cy="1325563"/>
          </a:xfrm>
        </p:spPr>
        <p:txBody>
          <a:bodyPr>
            <a:normAutofit/>
          </a:bodyPr>
          <a:lstStyle/>
          <a:p>
            <a:r>
              <a:rPr lang="en-US" sz="3000" b="1" dirty="0"/>
              <a:t>Predict sex with education and income levels, SVC.</a:t>
            </a:r>
          </a:p>
        </p:txBody>
      </p:sp>
      <p:sp>
        <p:nvSpPr>
          <p:cNvPr id="4" name="Rectangle 3">
            <a:extLst>
              <a:ext uri="{FF2B5EF4-FFF2-40B4-BE49-F238E27FC236}">
                <a16:creationId xmlns:a16="http://schemas.microsoft.com/office/drawing/2014/main" id="{19D56DD6-CF23-1F47-BCC2-6962067D3966}"/>
              </a:ext>
            </a:extLst>
          </p:cNvPr>
          <p:cNvSpPr/>
          <p:nvPr/>
        </p:nvSpPr>
        <p:spPr>
          <a:xfrm>
            <a:off x="205047" y="1400724"/>
            <a:ext cx="3364630" cy="5324535"/>
          </a:xfrm>
          <a:prstGeom prst="rect">
            <a:avLst/>
          </a:prstGeom>
          <a:ln>
            <a:solidFill>
              <a:schemeClr val="tx1"/>
            </a:solidFill>
          </a:ln>
        </p:spPr>
        <p:txBody>
          <a:bodyPr wrap="square">
            <a:spAutoFit/>
          </a:bodyPr>
          <a:lstStyle/>
          <a:p>
            <a:r>
              <a:rPr lang="en-US" sz="500" dirty="0">
                <a:latin typeface="Arial" panose="020B0604020202020204" pitchFamily="34" charset="0"/>
                <a:cs typeface="Arial" panose="020B0604020202020204" pitchFamily="34" charset="0"/>
              </a:rPr>
              <a:t>%%time</a:t>
            </a:r>
          </a:p>
          <a:p>
            <a:r>
              <a:rPr lang="en-US" sz="500" dirty="0">
                <a:latin typeface="Arial" panose="020B0604020202020204" pitchFamily="34" charset="0"/>
                <a:cs typeface="Arial" panose="020B0604020202020204" pitchFamily="34" charset="0"/>
              </a:rPr>
              <a:t>from sklearn.svm import SVC</a:t>
            </a:r>
          </a:p>
          <a:p>
            <a:r>
              <a:rPr lang="en-US" sz="500" dirty="0">
                <a:latin typeface="Arial" panose="020B0604020202020204" pitchFamily="34" charset="0"/>
                <a:cs typeface="Arial" panose="020B0604020202020204" pitchFamily="34" charset="0"/>
              </a:rPr>
              <a:t>from sklearn.model_selection import train_test_split</a:t>
            </a:r>
          </a:p>
          <a:p>
            <a:r>
              <a:rPr lang="en-US" sz="500" dirty="0">
                <a:latin typeface="Arial" panose="020B0604020202020204" pitchFamily="34" charset="0"/>
                <a:cs typeface="Arial" panose="020B0604020202020204" pitchFamily="34" charset="0"/>
              </a:rPr>
              <a:t>from sklearn.metrics import precision_recall_fscore_support</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data = feature_data[['education_code','income']]</a:t>
            </a:r>
          </a:p>
          <a:p>
            <a:r>
              <a:rPr lang="en-US" sz="500" dirty="0">
                <a:latin typeface="Arial" panose="020B0604020202020204" pitchFamily="34" charset="0"/>
                <a:cs typeface="Arial" panose="020B0604020202020204" pitchFamily="34" charset="0"/>
              </a:rPr>
              <a:t>target = df[['sex_code']]</a:t>
            </a:r>
          </a:p>
          <a:p>
            <a:r>
              <a:rPr lang="en-US" sz="500" dirty="0">
                <a:latin typeface="Arial" panose="020B0604020202020204" pitchFamily="34" charset="0"/>
                <a:cs typeface="Arial" panose="020B0604020202020204" pitchFamily="34" charset="0"/>
              </a:rPr>
              <a:t>data = data.join(target)</a:t>
            </a:r>
          </a:p>
          <a:p>
            <a:r>
              <a:rPr lang="en-US" sz="500" dirty="0">
                <a:latin typeface="Arial" panose="020B0604020202020204" pitchFamily="34" charset="0"/>
                <a:cs typeface="Arial" panose="020B0604020202020204" pitchFamily="34" charset="0"/>
              </a:rPr>
              <a:t>data = data.dropna()</a:t>
            </a:r>
          </a:p>
          <a:p>
            <a:r>
              <a:rPr lang="en-US" sz="500" dirty="0">
                <a:latin typeface="Arial" panose="020B0604020202020204" pitchFamily="34" charset="0"/>
                <a:cs typeface="Arial" panose="020B0604020202020204" pitchFamily="34" charset="0"/>
              </a:rPr>
              <a:t>training_data, validation_data, training_labels, validation_labels = train_test_split(data[['education_code','income']], data[['sex_code']], test_size = 0.2, random_state = 100)</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gamma_list = []</a:t>
            </a:r>
          </a:p>
          <a:p>
            <a:r>
              <a:rPr lang="en-US" sz="500" dirty="0">
                <a:latin typeface="Arial" panose="020B0604020202020204" pitchFamily="34" charset="0"/>
                <a:cs typeface="Arial" panose="020B0604020202020204" pitchFamily="34" charset="0"/>
              </a:rPr>
              <a:t>accuracies = []</a:t>
            </a:r>
          </a:p>
          <a:p>
            <a:r>
              <a:rPr lang="en-US" sz="500" dirty="0">
                <a:latin typeface="Arial" panose="020B0604020202020204" pitchFamily="34" charset="0"/>
                <a:cs typeface="Arial" panose="020B0604020202020204" pitchFamily="34" charset="0"/>
              </a:rPr>
              <a:t>metrics = []</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for g in np.arange(0.1, 1.0, 0.1):</a:t>
            </a:r>
          </a:p>
          <a:p>
            <a:r>
              <a:rPr lang="en-US" sz="500" dirty="0">
                <a:latin typeface="Arial" panose="020B0604020202020204" pitchFamily="34" charset="0"/>
                <a:cs typeface="Arial" panose="020B0604020202020204" pitchFamily="34" charset="0"/>
              </a:rPr>
              <a:t>    classifier = SVC(kernel = 'rbf', gamma=g)</a:t>
            </a:r>
          </a:p>
          <a:p>
            <a:r>
              <a:rPr lang="en-US" sz="500" dirty="0">
                <a:latin typeface="Arial" panose="020B0604020202020204" pitchFamily="34" charset="0"/>
                <a:cs typeface="Arial" panose="020B0604020202020204" pitchFamily="34" charset="0"/>
              </a:rPr>
              <a:t>    classifier.fit(training_data, training_labels)</a:t>
            </a:r>
          </a:p>
          <a:p>
            <a:r>
              <a:rPr lang="en-US" sz="500" dirty="0">
                <a:latin typeface="Arial" panose="020B0604020202020204" pitchFamily="34" charset="0"/>
                <a:cs typeface="Arial" panose="020B0604020202020204" pitchFamily="34" charset="0"/>
              </a:rPr>
              <a:t>    predict_labels = classifier.predict(validation_data)</a:t>
            </a:r>
          </a:p>
          <a:p>
            <a:r>
              <a:rPr lang="en-US" sz="500" dirty="0">
                <a:latin typeface="Arial" panose="020B0604020202020204" pitchFamily="34" charset="0"/>
                <a:cs typeface="Arial" panose="020B0604020202020204" pitchFamily="34" charset="0"/>
              </a:rPr>
              <a:t>    #print(classifier.score(validation_data, validation_labels))</a:t>
            </a:r>
          </a:p>
          <a:p>
            <a:r>
              <a:rPr lang="en-US" sz="500" dirty="0">
                <a:latin typeface="Arial" panose="020B0604020202020204" pitchFamily="34" charset="0"/>
                <a:cs typeface="Arial" panose="020B0604020202020204" pitchFamily="34" charset="0"/>
              </a:rPr>
              <a:t>    gamma_list.append(g)</a:t>
            </a:r>
          </a:p>
          <a:p>
            <a:r>
              <a:rPr lang="en-US" sz="500" dirty="0">
                <a:latin typeface="Arial" panose="020B0604020202020204" pitchFamily="34" charset="0"/>
                <a:cs typeface="Arial" panose="020B0604020202020204" pitchFamily="34" charset="0"/>
              </a:rPr>
              <a:t>    accuracies.append(classifier.score(validation_data, validation_labels))</a:t>
            </a:r>
          </a:p>
          <a:p>
            <a:r>
              <a:rPr lang="en-US" sz="500" dirty="0">
                <a:latin typeface="Arial" panose="020B0604020202020204" pitchFamily="34" charset="0"/>
                <a:cs typeface="Arial" panose="020B0604020202020204" pitchFamily="34" charset="0"/>
              </a:rPr>
              <a:t>    metrics.append(precision_recall_fscore_support(validation_labels, predict_labels, average='weighted'))</a:t>
            </a:r>
          </a:p>
          <a:p>
            <a:r>
              <a:rPr lang="en-US" sz="500" dirty="0">
                <a:latin typeface="Arial" panose="020B0604020202020204" pitchFamily="34" charset="0"/>
                <a:cs typeface="Arial" panose="020B0604020202020204" pitchFamily="34" charset="0"/>
              </a:rPr>
              <a:t>    </a:t>
            </a:r>
          </a:p>
          <a:p>
            <a:r>
              <a:rPr lang="en-US" sz="500" dirty="0">
                <a:latin typeface="Arial" panose="020B0604020202020204" pitchFamily="34" charset="0"/>
                <a:cs typeface="Arial" panose="020B0604020202020204" pitchFamily="34" charset="0"/>
              </a:rPr>
              <a:t>metrics = np.array(metrics)</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accuracy:</a:t>
            </a:r>
          </a:p>
          <a:p>
            <a:r>
              <a:rPr lang="en-US" sz="500" dirty="0">
                <a:latin typeface="Arial" panose="020B0604020202020204" pitchFamily="34" charset="0"/>
                <a:cs typeface="Arial" panose="020B0604020202020204" pitchFamily="34" charset="0"/>
              </a:rPr>
              <a:t>plt.subplot(221)</a:t>
            </a:r>
          </a:p>
          <a:p>
            <a:r>
              <a:rPr lang="en-US" sz="500" dirty="0">
                <a:latin typeface="Arial" panose="020B0604020202020204" pitchFamily="34" charset="0"/>
                <a:cs typeface="Arial" panose="020B0604020202020204" pitchFamily="34" charset="0"/>
              </a:rPr>
              <a:t>plt.plot(gamma_list,accuracies)</a:t>
            </a:r>
          </a:p>
          <a:p>
            <a:r>
              <a:rPr lang="en-US" sz="500" dirty="0">
                <a:latin typeface="Arial" panose="020B0604020202020204" pitchFamily="34" charset="0"/>
                <a:cs typeface="Arial" panose="020B0604020202020204" pitchFamily="34" charset="0"/>
              </a:rPr>
              <a:t>plt.xlabel("gamma")</a:t>
            </a:r>
          </a:p>
          <a:p>
            <a:r>
              <a:rPr lang="en-US" sz="500" dirty="0">
                <a:latin typeface="Arial" panose="020B0604020202020204" pitchFamily="34" charset="0"/>
                <a:cs typeface="Arial" panose="020B0604020202020204" pitchFamily="34" charset="0"/>
              </a:rPr>
              <a:t>plt.ylabel("Validation Accuracy")</a:t>
            </a:r>
          </a:p>
          <a:p>
            <a:r>
              <a:rPr lang="en-US" sz="500" dirty="0">
                <a:latin typeface="Arial" panose="020B0604020202020204" pitchFamily="34" charset="0"/>
                <a:cs typeface="Arial" panose="020B0604020202020204" pitchFamily="34" charset="0"/>
              </a:rPr>
              <a:t>plt.title("Sex Classifier Accuracy")</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plt.subplot(222)</a:t>
            </a:r>
          </a:p>
          <a:p>
            <a:r>
              <a:rPr lang="en-US" sz="500" dirty="0">
                <a:latin typeface="Arial" panose="020B0604020202020204" pitchFamily="34" charset="0"/>
                <a:cs typeface="Arial" panose="020B0604020202020204" pitchFamily="34" charset="0"/>
              </a:rPr>
              <a:t>plt.plot(gamma_list,metrics[:,0])</a:t>
            </a:r>
          </a:p>
          <a:p>
            <a:r>
              <a:rPr lang="en-US" sz="500" dirty="0">
                <a:latin typeface="Arial" panose="020B0604020202020204" pitchFamily="34" charset="0"/>
                <a:cs typeface="Arial" panose="020B0604020202020204" pitchFamily="34" charset="0"/>
              </a:rPr>
              <a:t>plt.xlabel("gamma")</a:t>
            </a:r>
          </a:p>
          <a:p>
            <a:r>
              <a:rPr lang="en-US" sz="500" dirty="0">
                <a:latin typeface="Arial" panose="020B0604020202020204" pitchFamily="34" charset="0"/>
                <a:cs typeface="Arial" panose="020B0604020202020204" pitchFamily="34" charset="0"/>
              </a:rPr>
              <a:t>plt.ylabel("Validation Precision")</a:t>
            </a:r>
          </a:p>
          <a:p>
            <a:r>
              <a:rPr lang="en-US" sz="500" dirty="0">
                <a:latin typeface="Arial" panose="020B0604020202020204" pitchFamily="34" charset="0"/>
                <a:cs typeface="Arial" panose="020B0604020202020204" pitchFamily="34" charset="0"/>
              </a:rPr>
              <a:t>plt.title("Sex Classifier Precision")</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recall:</a:t>
            </a:r>
          </a:p>
          <a:p>
            <a:r>
              <a:rPr lang="en-US" sz="500" dirty="0">
                <a:latin typeface="Arial" panose="020B0604020202020204" pitchFamily="34" charset="0"/>
                <a:cs typeface="Arial" panose="020B0604020202020204" pitchFamily="34" charset="0"/>
              </a:rPr>
              <a:t>plt.subplot(223)</a:t>
            </a:r>
          </a:p>
          <a:p>
            <a:r>
              <a:rPr lang="en-US" sz="500" dirty="0">
                <a:latin typeface="Arial" panose="020B0604020202020204" pitchFamily="34" charset="0"/>
                <a:cs typeface="Arial" panose="020B0604020202020204" pitchFamily="34" charset="0"/>
              </a:rPr>
              <a:t>plt.plot(gamma_list,metrics[:,1])</a:t>
            </a:r>
          </a:p>
          <a:p>
            <a:r>
              <a:rPr lang="en-US" sz="500" dirty="0">
                <a:latin typeface="Arial" panose="020B0604020202020204" pitchFamily="34" charset="0"/>
                <a:cs typeface="Arial" panose="020B0604020202020204" pitchFamily="34" charset="0"/>
              </a:rPr>
              <a:t>plt.xlabel("gamma")</a:t>
            </a:r>
          </a:p>
          <a:p>
            <a:r>
              <a:rPr lang="en-US" sz="500" dirty="0">
                <a:latin typeface="Arial" panose="020B0604020202020204" pitchFamily="34" charset="0"/>
                <a:cs typeface="Arial" panose="020B0604020202020204" pitchFamily="34" charset="0"/>
              </a:rPr>
              <a:t>plt.ylabel("Validation Recall")</a:t>
            </a:r>
          </a:p>
          <a:p>
            <a:r>
              <a:rPr lang="en-US" sz="500" dirty="0">
                <a:latin typeface="Arial" panose="020B0604020202020204" pitchFamily="34" charset="0"/>
                <a:cs typeface="Arial" panose="020B0604020202020204" pitchFamily="34" charset="0"/>
              </a:rPr>
              <a:t>plt.title("Sex Classifier Recall")</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plt.subplot(224)</a:t>
            </a:r>
          </a:p>
          <a:p>
            <a:r>
              <a:rPr lang="en-US" sz="500" dirty="0">
                <a:latin typeface="Arial" panose="020B0604020202020204" pitchFamily="34" charset="0"/>
                <a:cs typeface="Arial" panose="020B0604020202020204" pitchFamily="34" charset="0"/>
              </a:rPr>
              <a:t>plt.plot(gamma_list,metrics[:,2])</a:t>
            </a:r>
          </a:p>
          <a:p>
            <a:r>
              <a:rPr lang="en-US" sz="500" dirty="0">
                <a:latin typeface="Arial" panose="020B0604020202020204" pitchFamily="34" charset="0"/>
                <a:cs typeface="Arial" panose="020B0604020202020204" pitchFamily="34" charset="0"/>
              </a:rPr>
              <a:t>plt.xlabel("gamma")</a:t>
            </a:r>
          </a:p>
          <a:p>
            <a:r>
              <a:rPr lang="en-US" sz="500" dirty="0">
                <a:latin typeface="Arial" panose="020B0604020202020204" pitchFamily="34" charset="0"/>
                <a:cs typeface="Arial" panose="020B0604020202020204" pitchFamily="34" charset="0"/>
              </a:rPr>
              <a:t>plt.ylabel("Validation Fscore")</a:t>
            </a:r>
          </a:p>
          <a:p>
            <a:r>
              <a:rPr lang="en-US" sz="500" dirty="0">
                <a:latin typeface="Arial" panose="020B0604020202020204" pitchFamily="34" charset="0"/>
                <a:cs typeface="Arial" panose="020B0604020202020204" pitchFamily="34" charset="0"/>
              </a:rPr>
              <a:t>plt.title("Sex Classifier Fscore")</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plt.tight_layout()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plt.show()</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#print(k_list[15],accuracies[15], metrics[15])</a:t>
            </a:r>
          </a:p>
        </p:txBody>
      </p:sp>
      <p:pic>
        <p:nvPicPr>
          <p:cNvPr id="5" name="Picture 4">
            <a:extLst>
              <a:ext uri="{FF2B5EF4-FFF2-40B4-BE49-F238E27FC236}">
                <a16:creationId xmlns:a16="http://schemas.microsoft.com/office/drawing/2014/main" id="{75C24F56-7459-9549-96DC-4C3CC3872E6E}"/>
              </a:ext>
            </a:extLst>
          </p:cNvPr>
          <p:cNvPicPr>
            <a:picLocks noChangeAspect="1"/>
          </p:cNvPicPr>
          <p:nvPr/>
        </p:nvPicPr>
        <p:blipFill>
          <a:blip r:embed="rId2"/>
          <a:stretch>
            <a:fillRect/>
          </a:stretch>
        </p:blipFill>
        <p:spPr>
          <a:xfrm>
            <a:off x="5498442" y="1268827"/>
            <a:ext cx="5481605" cy="3619927"/>
          </a:xfrm>
          <a:prstGeom prst="rect">
            <a:avLst/>
          </a:prstGeom>
        </p:spPr>
      </p:pic>
      <p:sp>
        <p:nvSpPr>
          <p:cNvPr id="7" name="Rectangle 6">
            <a:extLst>
              <a:ext uri="{FF2B5EF4-FFF2-40B4-BE49-F238E27FC236}">
                <a16:creationId xmlns:a16="http://schemas.microsoft.com/office/drawing/2014/main" id="{4C841949-A10A-1D48-9E1F-88A42DA0B464}"/>
              </a:ext>
            </a:extLst>
          </p:cNvPr>
          <p:cNvSpPr/>
          <p:nvPr/>
        </p:nvSpPr>
        <p:spPr>
          <a:xfrm>
            <a:off x="4747847" y="4944801"/>
            <a:ext cx="6982797" cy="1754326"/>
          </a:xfrm>
          <a:prstGeom prst="rect">
            <a:avLst/>
          </a:prstGeom>
        </p:spPr>
        <p:txBody>
          <a:bodyPr wrap="square">
            <a:spAutoFit/>
          </a:bodyPr>
          <a:lstStyle/>
          <a:p>
            <a:r>
              <a:rPr lang="en-US" dirty="0"/>
              <a:t>CPU times: user 7min 3s, sys: 4.5 s, total: 7min 7s Wall time: 7min 14s</a:t>
            </a:r>
          </a:p>
          <a:p>
            <a:endParaRPr lang="en-US" dirty="0"/>
          </a:p>
          <a:p>
            <a:r>
              <a:rPr lang="en-US" dirty="0"/>
              <a:t>Overall took 7 min to iterate over 10 gamma parameters.</a:t>
            </a:r>
          </a:p>
          <a:p>
            <a:endParaRPr lang="en-US" dirty="0"/>
          </a:p>
          <a:p>
            <a:r>
              <a:rPr lang="en-US" dirty="0"/>
              <a:t>Theoretically, we have 50% of chance to guess if it is man or woman, then this </a:t>
            </a:r>
            <a:r>
              <a:rPr lang="en-US" b="1" dirty="0"/>
              <a:t>model is bad</a:t>
            </a:r>
          </a:p>
        </p:txBody>
      </p:sp>
      <p:sp>
        <p:nvSpPr>
          <p:cNvPr id="8" name="TextBox 7">
            <a:extLst>
              <a:ext uri="{FF2B5EF4-FFF2-40B4-BE49-F238E27FC236}">
                <a16:creationId xmlns:a16="http://schemas.microsoft.com/office/drawing/2014/main" id="{1A10E961-7C4A-664F-A9E4-80728C395EBA}"/>
              </a:ext>
            </a:extLst>
          </p:cNvPr>
          <p:cNvSpPr txBox="1"/>
          <p:nvPr/>
        </p:nvSpPr>
        <p:spPr>
          <a:xfrm>
            <a:off x="205047" y="1031392"/>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258482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3DF7-B710-D44B-B909-23D417216C63}"/>
              </a:ext>
            </a:extLst>
          </p:cNvPr>
          <p:cNvSpPr>
            <a:spLocks noGrp="1"/>
          </p:cNvSpPr>
          <p:nvPr>
            <p:ph type="title"/>
          </p:nvPr>
        </p:nvSpPr>
        <p:spPr>
          <a:xfrm>
            <a:off x="0" y="0"/>
            <a:ext cx="10515600" cy="1325563"/>
          </a:xfrm>
        </p:spPr>
        <p:txBody>
          <a:bodyPr>
            <a:normAutofit/>
          </a:bodyPr>
          <a:lstStyle/>
          <a:p>
            <a:r>
              <a:rPr lang="en-US" sz="3000" b="1" dirty="0"/>
              <a:t>Table of contents</a:t>
            </a:r>
          </a:p>
        </p:txBody>
      </p:sp>
      <p:sp>
        <p:nvSpPr>
          <p:cNvPr id="3" name="Content Placeholder 2">
            <a:extLst>
              <a:ext uri="{FF2B5EF4-FFF2-40B4-BE49-F238E27FC236}">
                <a16:creationId xmlns:a16="http://schemas.microsoft.com/office/drawing/2014/main" id="{F20918CD-A1D6-1B42-9FE9-780D8F5BB369}"/>
              </a:ext>
            </a:extLst>
          </p:cNvPr>
          <p:cNvSpPr>
            <a:spLocks noGrp="1"/>
          </p:cNvSpPr>
          <p:nvPr>
            <p:ph idx="1"/>
          </p:nvPr>
        </p:nvSpPr>
        <p:spPr>
          <a:xfrm>
            <a:off x="838200" y="2754312"/>
            <a:ext cx="10515600" cy="1917700"/>
          </a:xfrm>
        </p:spPr>
        <p:txBody>
          <a:bodyPr>
            <a:normAutofit lnSpcReduction="10000"/>
          </a:bodyPr>
          <a:lstStyle/>
          <a:p>
            <a:r>
              <a:rPr lang="en-US" sz="2000" dirty="0"/>
              <a:t>Exploration of the Dataset</a:t>
            </a:r>
          </a:p>
          <a:p>
            <a:r>
              <a:rPr lang="en-US" sz="2000" dirty="0"/>
              <a:t>Augmenting the Dataset</a:t>
            </a:r>
          </a:p>
          <a:p>
            <a:r>
              <a:rPr lang="en-US" sz="2000" dirty="0"/>
              <a:t>Questions to answer</a:t>
            </a:r>
          </a:p>
          <a:p>
            <a:r>
              <a:rPr lang="en-US" sz="2000" dirty="0"/>
              <a:t>Classification and Regression Approaches</a:t>
            </a:r>
          </a:p>
          <a:p>
            <a:r>
              <a:rPr lang="en-US" sz="2000" dirty="0"/>
              <a:t>Conclusions/Next steps</a:t>
            </a:r>
          </a:p>
        </p:txBody>
      </p:sp>
    </p:spTree>
    <p:extLst>
      <p:ext uri="{BB962C8B-B14F-4D97-AF65-F5344CB8AC3E}">
        <p14:creationId xmlns:p14="http://schemas.microsoft.com/office/powerpoint/2010/main" val="3990168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C840C-A2F6-1043-A3A5-63AC8D079246}"/>
              </a:ext>
            </a:extLst>
          </p:cNvPr>
          <p:cNvSpPr>
            <a:spLocks noGrp="1"/>
          </p:cNvSpPr>
          <p:nvPr>
            <p:ph type="title"/>
          </p:nvPr>
        </p:nvSpPr>
        <p:spPr>
          <a:xfrm>
            <a:off x="0" y="-281205"/>
            <a:ext cx="12358255" cy="1325563"/>
          </a:xfrm>
        </p:spPr>
        <p:txBody>
          <a:bodyPr>
            <a:normAutofit/>
          </a:bodyPr>
          <a:lstStyle/>
          <a:p>
            <a:r>
              <a:rPr lang="en-US" sz="3000" b="1" dirty="0"/>
              <a:t>Predict sex with education and income levels, Linear regression.</a:t>
            </a:r>
          </a:p>
        </p:txBody>
      </p:sp>
      <p:sp>
        <p:nvSpPr>
          <p:cNvPr id="4" name="Rectangle 3">
            <a:extLst>
              <a:ext uri="{FF2B5EF4-FFF2-40B4-BE49-F238E27FC236}">
                <a16:creationId xmlns:a16="http://schemas.microsoft.com/office/drawing/2014/main" id="{E67B3B5F-B2AD-4646-9E3F-53508F4152EF}"/>
              </a:ext>
            </a:extLst>
          </p:cNvPr>
          <p:cNvSpPr/>
          <p:nvPr/>
        </p:nvSpPr>
        <p:spPr>
          <a:xfrm>
            <a:off x="498232" y="2393042"/>
            <a:ext cx="3400760" cy="3323987"/>
          </a:xfrm>
          <a:prstGeom prst="rect">
            <a:avLst/>
          </a:prstGeom>
          <a:ln>
            <a:solidFill>
              <a:schemeClr val="tx1"/>
            </a:solidFill>
          </a:ln>
        </p:spPr>
        <p:txBody>
          <a:bodyPr wrap="square">
            <a:spAutoFit/>
          </a:bodyPr>
          <a:lstStyle/>
          <a:p>
            <a:r>
              <a:rPr lang="en-US" sz="1000" dirty="0">
                <a:latin typeface="Arial" panose="020B0604020202020204" pitchFamily="34" charset="0"/>
                <a:cs typeface="Arial" panose="020B0604020202020204" pitchFamily="34" charset="0"/>
              </a:rPr>
              <a:t>%%time</a:t>
            </a:r>
          </a:p>
          <a:p>
            <a:r>
              <a:rPr lang="en-US" sz="1000" dirty="0">
                <a:latin typeface="Arial" panose="020B0604020202020204" pitchFamily="34" charset="0"/>
                <a:cs typeface="Arial" panose="020B0604020202020204" pitchFamily="34" charset="0"/>
              </a:rPr>
              <a:t>from sklearn.linear_model import LinearRegression</a:t>
            </a:r>
          </a:p>
          <a:p>
            <a:r>
              <a:rPr lang="en-US" sz="1000" dirty="0">
                <a:latin typeface="Arial" panose="020B0604020202020204" pitchFamily="34" charset="0"/>
                <a:cs typeface="Arial" panose="020B0604020202020204" pitchFamily="34" charset="0"/>
              </a:rPr>
              <a:t>from sklearn.model_selection import train_test_split</a:t>
            </a:r>
          </a:p>
          <a:p>
            <a:r>
              <a:rPr lang="en-US" sz="1000" dirty="0">
                <a:latin typeface="Arial" panose="020B0604020202020204" pitchFamily="34" charset="0"/>
                <a:cs typeface="Arial" panose="020B0604020202020204" pitchFamily="34" charset="0"/>
              </a:rPr>
              <a:t>from sklearn.metrics import precision_recall_fscore_support</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data = feature_data[['education_code','income']]</a:t>
            </a:r>
          </a:p>
          <a:p>
            <a:r>
              <a:rPr lang="en-US" sz="1000" dirty="0">
                <a:latin typeface="Arial" panose="020B0604020202020204" pitchFamily="34" charset="0"/>
                <a:cs typeface="Arial" panose="020B0604020202020204" pitchFamily="34" charset="0"/>
              </a:rPr>
              <a:t>target = df[['sex_code']]</a:t>
            </a:r>
          </a:p>
          <a:p>
            <a:r>
              <a:rPr lang="en-US" sz="1000" dirty="0">
                <a:latin typeface="Arial" panose="020B0604020202020204" pitchFamily="34" charset="0"/>
                <a:cs typeface="Arial" panose="020B0604020202020204" pitchFamily="34" charset="0"/>
              </a:rPr>
              <a:t>data = data.join(target)</a:t>
            </a:r>
          </a:p>
          <a:p>
            <a:r>
              <a:rPr lang="en-US" sz="1000" dirty="0">
                <a:latin typeface="Arial" panose="020B0604020202020204" pitchFamily="34" charset="0"/>
                <a:cs typeface="Arial" panose="020B0604020202020204" pitchFamily="34" charset="0"/>
              </a:rPr>
              <a:t>data = data.dropna()</a:t>
            </a:r>
          </a:p>
          <a:p>
            <a:r>
              <a:rPr lang="en-US" sz="1000" dirty="0">
                <a:latin typeface="Arial" panose="020B0604020202020204" pitchFamily="34" charset="0"/>
                <a:cs typeface="Arial" panose="020B0604020202020204" pitchFamily="34" charset="0"/>
              </a:rPr>
              <a:t>training_data, validation_data, training_labels, validation_labels = train_test_split(data[['education_code','income']], data[['sex_code']], test_size = 0.2, random_state = 100)</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model = LinearRegression()</a:t>
            </a:r>
          </a:p>
          <a:p>
            <a:r>
              <a:rPr lang="en-US" sz="1000" dirty="0">
                <a:latin typeface="Arial" panose="020B0604020202020204" pitchFamily="34" charset="0"/>
                <a:cs typeface="Arial" panose="020B0604020202020204" pitchFamily="34" charset="0"/>
              </a:rPr>
              <a:t>model.fit(training_data,training_labels)</a:t>
            </a:r>
          </a:p>
          <a:p>
            <a:r>
              <a:rPr lang="en-US" sz="1000" dirty="0">
                <a:latin typeface="Arial" panose="020B0604020202020204" pitchFamily="34" charset="0"/>
                <a:cs typeface="Arial" panose="020B0604020202020204" pitchFamily="34" charset="0"/>
              </a:rPr>
              <a:t>print('Train Score:', model.score(training_data,training_labels))</a:t>
            </a:r>
          </a:p>
          <a:p>
            <a:r>
              <a:rPr lang="en-US" sz="1000" dirty="0">
                <a:latin typeface="Arial" panose="020B0604020202020204" pitchFamily="34" charset="0"/>
                <a:cs typeface="Arial" panose="020B0604020202020204" pitchFamily="34" charset="0"/>
              </a:rPr>
              <a:t>print('Test Score:', model.score(validation_data, validation_labels))</a:t>
            </a:r>
          </a:p>
        </p:txBody>
      </p:sp>
      <p:sp>
        <p:nvSpPr>
          <p:cNvPr id="5" name="Rectangle 4">
            <a:extLst>
              <a:ext uri="{FF2B5EF4-FFF2-40B4-BE49-F238E27FC236}">
                <a16:creationId xmlns:a16="http://schemas.microsoft.com/office/drawing/2014/main" id="{50328ED1-B9C2-0544-8A6F-D0FB359EC258}"/>
              </a:ext>
            </a:extLst>
          </p:cNvPr>
          <p:cNvSpPr/>
          <p:nvPr/>
        </p:nvSpPr>
        <p:spPr>
          <a:xfrm>
            <a:off x="4730261" y="2660620"/>
            <a:ext cx="6963507" cy="1200329"/>
          </a:xfrm>
          <a:prstGeom prst="rect">
            <a:avLst/>
          </a:prstGeom>
        </p:spPr>
        <p:txBody>
          <a:bodyPr wrap="square">
            <a:spAutoFit/>
          </a:bodyPr>
          <a:lstStyle/>
          <a:p>
            <a:r>
              <a:rPr lang="en-US" dirty="0"/>
              <a:t>Train Score: 0.009895249326099975 </a:t>
            </a:r>
          </a:p>
          <a:p>
            <a:r>
              <a:rPr lang="en-US" dirty="0"/>
              <a:t>Test Score: 0.004209788181156693 </a:t>
            </a:r>
          </a:p>
          <a:p>
            <a:endParaRPr lang="en-US" dirty="0"/>
          </a:p>
          <a:p>
            <a:r>
              <a:rPr lang="en-US" dirty="0"/>
              <a:t>CPU times: user 55.9 ms, sys: 17 ms, total: 72.9 ms Wall time: 73 ms</a:t>
            </a:r>
          </a:p>
        </p:txBody>
      </p:sp>
      <p:sp>
        <p:nvSpPr>
          <p:cNvPr id="6" name="Rectangle 5">
            <a:extLst>
              <a:ext uri="{FF2B5EF4-FFF2-40B4-BE49-F238E27FC236}">
                <a16:creationId xmlns:a16="http://schemas.microsoft.com/office/drawing/2014/main" id="{EE799128-A77F-4E4D-A6D0-313CAEFE1D9B}"/>
              </a:ext>
            </a:extLst>
          </p:cNvPr>
          <p:cNvSpPr/>
          <p:nvPr/>
        </p:nvSpPr>
        <p:spPr>
          <a:xfrm>
            <a:off x="4730261" y="4516700"/>
            <a:ext cx="7461739" cy="1200329"/>
          </a:xfrm>
          <a:prstGeom prst="rect">
            <a:avLst/>
          </a:prstGeom>
        </p:spPr>
        <p:txBody>
          <a:bodyPr wrap="square">
            <a:spAutoFit/>
          </a:bodyPr>
          <a:lstStyle/>
          <a:p>
            <a:r>
              <a:rPr lang="en-US" dirty="0"/>
              <a:t>Linear regression </a:t>
            </a:r>
            <a:r>
              <a:rPr lang="en-US" b="1" dirty="0"/>
              <a:t>failed</a:t>
            </a:r>
            <a:r>
              <a:rPr lang="en-US" dirty="0"/>
              <a:t> to build adequate model.  </a:t>
            </a:r>
          </a:p>
          <a:p>
            <a:endParaRPr lang="en-US" dirty="0"/>
          </a:p>
          <a:p>
            <a:r>
              <a:rPr lang="en-US" dirty="0"/>
              <a:t>Result indicates that there is non-linear relationship between sex and education + income features</a:t>
            </a:r>
          </a:p>
        </p:txBody>
      </p:sp>
      <p:sp>
        <p:nvSpPr>
          <p:cNvPr id="7" name="TextBox 6">
            <a:extLst>
              <a:ext uri="{FF2B5EF4-FFF2-40B4-BE49-F238E27FC236}">
                <a16:creationId xmlns:a16="http://schemas.microsoft.com/office/drawing/2014/main" id="{58541600-4343-844F-A4EB-A086767AA862}"/>
              </a:ext>
            </a:extLst>
          </p:cNvPr>
          <p:cNvSpPr txBox="1"/>
          <p:nvPr/>
        </p:nvSpPr>
        <p:spPr>
          <a:xfrm>
            <a:off x="498232" y="2023710"/>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2541773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80B0-FA3D-A34E-8C6A-27BB427E5225}"/>
              </a:ext>
            </a:extLst>
          </p:cNvPr>
          <p:cNvSpPr>
            <a:spLocks noGrp="1"/>
          </p:cNvSpPr>
          <p:nvPr>
            <p:ph type="title"/>
          </p:nvPr>
        </p:nvSpPr>
        <p:spPr>
          <a:xfrm>
            <a:off x="0" y="0"/>
            <a:ext cx="12192000" cy="1325563"/>
          </a:xfrm>
        </p:spPr>
        <p:txBody>
          <a:bodyPr>
            <a:normAutofit/>
          </a:bodyPr>
          <a:lstStyle/>
          <a:p>
            <a:r>
              <a:rPr lang="en-US" sz="3000" b="1" dirty="0"/>
              <a:t>Predict sex with education and income levels, Multinomial NB.</a:t>
            </a:r>
          </a:p>
        </p:txBody>
      </p:sp>
      <p:sp>
        <p:nvSpPr>
          <p:cNvPr id="4" name="Rectangle 3">
            <a:extLst>
              <a:ext uri="{FF2B5EF4-FFF2-40B4-BE49-F238E27FC236}">
                <a16:creationId xmlns:a16="http://schemas.microsoft.com/office/drawing/2014/main" id="{F5A71ECA-9AC9-6A4C-9BC2-6166E94C4925}"/>
              </a:ext>
            </a:extLst>
          </p:cNvPr>
          <p:cNvSpPr/>
          <p:nvPr/>
        </p:nvSpPr>
        <p:spPr>
          <a:xfrm>
            <a:off x="211015" y="2290627"/>
            <a:ext cx="3534508" cy="2862322"/>
          </a:xfrm>
          <a:prstGeom prst="rect">
            <a:avLst/>
          </a:prstGeom>
          <a:ln>
            <a:solidFill>
              <a:schemeClr val="tx1"/>
            </a:solidFill>
          </a:ln>
        </p:spPr>
        <p:txBody>
          <a:bodyPr wrap="square">
            <a:spAutoFit/>
          </a:bodyPr>
          <a:lstStyle/>
          <a:p>
            <a:r>
              <a:rPr lang="en-US" sz="1000" dirty="0">
                <a:latin typeface="Arial" panose="020B0604020202020204" pitchFamily="34" charset="0"/>
                <a:cs typeface="Arial" panose="020B0604020202020204" pitchFamily="34" charset="0"/>
              </a:rPr>
              <a:t>%%time</a:t>
            </a:r>
          </a:p>
          <a:p>
            <a:r>
              <a:rPr lang="en-US" sz="1000" dirty="0">
                <a:latin typeface="Arial" panose="020B0604020202020204" pitchFamily="34" charset="0"/>
                <a:cs typeface="Arial" panose="020B0604020202020204" pitchFamily="34" charset="0"/>
              </a:rPr>
              <a:t># BM classifier: predict sex with education level and income using normalized data</a:t>
            </a:r>
          </a:p>
          <a:p>
            <a:r>
              <a:rPr lang="en-US" sz="1000" dirty="0">
                <a:latin typeface="Arial" panose="020B0604020202020204" pitchFamily="34" charset="0"/>
                <a:cs typeface="Arial" panose="020B0604020202020204" pitchFamily="34" charset="0"/>
              </a:rPr>
              <a:t>from sklearn.naive_bayes import MultinomialNB</a:t>
            </a:r>
          </a:p>
          <a:p>
            <a:r>
              <a:rPr lang="en-US" sz="1000" dirty="0">
                <a:latin typeface="Arial" panose="020B0604020202020204" pitchFamily="34" charset="0"/>
                <a:cs typeface="Arial" panose="020B0604020202020204" pitchFamily="34" charset="0"/>
              </a:rPr>
              <a:t>from sklearn.model_selection import train_test_split</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data = feature_data2[['education_code','income']]</a:t>
            </a:r>
          </a:p>
          <a:p>
            <a:r>
              <a:rPr lang="en-US" sz="1000" dirty="0">
                <a:latin typeface="Arial" panose="020B0604020202020204" pitchFamily="34" charset="0"/>
                <a:cs typeface="Arial" panose="020B0604020202020204" pitchFamily="34" charset="0"/>
              </a:rPr>
              <a:t>target = df[['sex_code']]</a:t>
            </a:r>
          </a:p>
          <a:p>
            <a:r>
              <a:rPr lang="en-US" sz="1000" dirty="0">
                <a:latin typeface="Arial" panose="020B0604020202020204" pitchFamily="34" charset="0"/>
                <a:cs typeface="Arial" panose="020B0604020202020204" pitchFamily="34" charset="0"/>
              </a:rPr>
              <a:t>data = data.join(target)</a:t>
            </a:r>
          </a:p>
          <a:p>
            <a:r>
              <a:rPr lang="en-US" sz="1000" dirty="0">
                <a:latin typeface="Arial" panose="020B0604020202020204" pitchFamily="34" charset="0"/>
                <a:cs typeface="Arial" panose="020B0604020202020204" pitchFamily="34" charset="0"/>
              </a:rPr>
              <a:t>data = data.dropna()</a:t>
            </a:r>
          </a:p>
          <a:p>
            <a:r>
              <a:rPr lang="en-US" sz="1000" dirty="0">
                <a:latin typeface="Arial" panose="020B0604020202020204" pitchFamily="34" charset="0"/>
                <a:cs typeface="Arial" panose="020B0604020202020204" pitchFamily="34" charset="0"/>
              </a:rPr>
              <a:t>training_data, validation_data, training_labels, validation_labels = train_test_split(data[['education_code','income']], data[['sex_code']], test_size = 0.2, random_state = 100)</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classifier = MultinomialNB()</a:t>
            </a:r>
          </a:p>
          <a:p>
            <a:r>
              <a:rPr lang="en-US" sz="1000" dirty="0">
                <a:latin typeface="Arial" panose="020B0604020202020204" pitchFamily="34" charset="0"/>
                <a:cs typeface="Arial" panose="020B0604020202020204" pitchFamily="34" charset="0"/>
              </a:rPr>
              <a:t>classifier.fit(training_data,training_labels)</a:t>
            </a:r>
          </a:p>
          <a:p>
            <a:r>
              <a:rPr lang="en-US" sz="1000" dirty="0">
                <a:latin typeface="Arial" panose="020B0604020202020204" pitchFamily="34" charset="0"/>
                <a:cs typeface="Arial" panose="020B0604020202020204" pitchFamily="34" charset="0"/>
              </a:rPr>
              <a:t>print(classifier.score(validation_data,validation_labels))</a:t>
            </a:r>
          </a:p>
        </p:txBody>
      </p:sp>
      <p:sp>
        <p:nvSpPr>
          <p:cNvPr id="5" name="Rectangle 4">
            <a:extLst>
              <a:ext uri="{FF2B5EF4-FFF2-40B4-BE49-F238E27FC236}">
                <a16:creationId xmlns:a16="http://schemas.microsoft.com/office/drawing/2014/main" id="{34F6C151-FF9E-B543-8207-5CC68F43D429}"/>
              </a:ext>
            </a:extLst>
          </p:cNvPr>
          <p:cNvSpPr/>
          <p:nvPr/>
        </p:nvSpPr>
        <p:spPr>
          <a:xfrm>
            <a:off x="4255477" y="2828835"/>
            <a:ext cx="7121769" cy="1754326"/>
          </a:xfrm>
          <a:prstGeom prst="rect">
            <a:avLst/>
          </a:prstGeom>
        </p:spPr>
        <p:txBody>
          <a:bodyPr wrap="square">
            <a:spAutoFit/>
          </a:bodyPr>
          <a:lstStyle/>
          <a:p>
            <a:r>
              <a:rPr lang="en-US" b="1" dirty="0"/>
              <a:t>Accuracy: 0.5910998340977848 </a:t>
            </a:r>
          </a:p>
          <a:p>
            <a:r>
              <a:rPr lang="en-US" dirty="0"/>
              <a:t>CPU times: user 58.8 ms, sys: 32.8 ms, total: 91.6 ms Wall time: 70.2 ms</a:t>
            </a:r>
          </a:p>
          <a:p>
            <a:endParaRPr lang="en-US" dirty="0"/>
          </a:p>
          <a:p>
            <a:endParaRPr lang="en-US" dirty="0"/>
          </a:p>
          <a:p>
            <a:endParaRPr lang="en-US" dirty="0"/>
          </a:p>
          <a:p>
            <a:r>
              <a:rPr lang="en-US" dirty="0"/>
              <a:t>Again, model is not much better then random guess ~ 0.5. </a:t>
            </a:r>
          </a:p>
        </p:txBody>
      </p:sp>
      <p:sp>
        <p:nvSpPr>
          <p:cNvPr id="6" name="TextBox 5">
            <a:extLst>
              <a:ext uri="{FF2B5EF4-FFF2-40B4-BE49-F238E27FC236}">
                <a16:creationId xmlns:a16="http://schemas.microsoft.com/office/drawing/2014/main" id="{D5C3DB8E-3444-2847-BE36-5C8DCD640C99}"/>
              </a:ext>
            </a:extLst>
          </p:cNvPr>
          <p:cNvSpPr txBox="1"/>
          <p:nvPr/>
        </p:nvSpPr>
        <p:spPr>
          <a:xfrm>
            <a:off x="211015" y="1921295"/>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1179411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D61C-0983-DD4A-820D-A1E69CBB5A80}"/>
              </a:ext>
            </a:extLst>
          </p:cNvPr>
          <p:cNvSpPr>
            <a:spLocks noGrp="1"/>
          </p:cNvSpPr>
          <p:nvPr>
            <p:ph type="title"/>
          </p:nvPr>
        </p:nvSpPr>
        <p:spPr>
          <a:xfrm>
            <a:off x="0" y="18256"/>
            <a:ext cx="12192000" cy="1325563"/>
          </a:xfrm>
        </p:spPr>
        <p:txBody>
          <a:bodyPr>
            <a:normAutofit/>
          </a:bodyPr>
          <a:lstStyle/>
          <a:p>
            <a:r>
              <a:rPr lang="en-US" sz="3000" b="1" dirty="0"/>
              <a:t>Predict sex with education and income levels, conclusion</a:t>
            </a:r>
          </a:p>
        </p:txBody>
      </p:sp>
      <p:sp>
        <p:nvSpPr>
          <p:cNvPr id="3" name="Content Placeholder 2">
            <a:extLst>
              <a:ext uri="{FF2B5EF4-FFF2-40B4-BE49-F238E27FC236}">
                <a16:creationId xmlns:a16="http://schemas.microsoft.com/office/drawing/2014/main" id="{F9A371FA-64E3-8142-ADD5-FA626ACA25FF}"/>
              </a:ext>
            </a:extLst>
          </p:cNvPr>
          <p:cNvSpPr>
            <a:spLocks noGrp="1"/>
          </p:cNvSpPr>
          <p:nvPr>
            <p:ph idx="1"/>
          </p:nvPr>
        </p:nvSpPr>
        <p:spPr>
          <a:xfrm>
            <a:off x="838200" y="1864288"/>
            <a:ext cx="10515600" cy="4048905"/>
          </a:xfrm>
        </p:spPr>
        <p:txBody>
          <a:bodyPr>
            <a:normAutofit fontScale="92500" lnSpcReduction="10000"/>
          </a:bodyPr>
          <a:lstStyle/>
          <a:p>
            <a:r>
              <a:rPr lang="en-US" dirty="0"/>
              <a:t>All tested classifiers (K-means, SVC, MNB, LinReg) </a:t>
            </a:r>
            <a:r>
              <a:rPr lang="en-US" b="1" dirty="0"/>
              <a:t>failed</a:t>
            </a:r>
            <a:r>
              <a:rPr lang="en-US" dirty="0"/>
              <a:t> to build model which would perform significantly better then chance.</a:t>
            </a:r>
          </a:p>
          <a:p>
            <a:endParaRPr lang="en-US" dirty="0"/>
          </a:p>
          <a:p>
            <a:r>
              <a:rPr lang="en-US" dirty="0"/>
              <a:t>This result may indicate that there is no clear income gap / education gap between genders in San Francisco area.  All genders evenly distributed across the studied features in all tested categories.</a:t>
            </a:r>
          </a:p>
          <a:p>
            <a:endParaRPr lang="en-US" dirty="0"/>
          </a:p>
          <a:p>
            <a:r>
              <a:rPr lang="en-US" dirty="0"/>
              <a:t>In general I noticed, that multinomial NB performed much faster then all other tested classifiers; however K-means tested 100 parameters for 7 min giving nice representation of model performance across multiple tunings</a:t>
            </a:r>
          </a:p>
        </p:txBody>
      </p:sp>
    </p:spTree>
    <p:extLst>
      <p:ext uri="{BB962C8B-B14F-4D97-AF65-F5344CB8AC3E}">
        <p14:creationId xmlns:p14="http://schemas.microsoft.com/office/powerpoint/2010/main" val="270429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5A7F-287A-774F-8CA5-811764FEBDE7}"/>
              </a:ext>
            </a:extLst>
          </p:cNvPr>
          <p:cNvSpPr>
            <a:spLocks noGrp="1"/>
          </p:cNvSpPr>
          <p:nvPr>
            <p:ph type="title"/>
          </p:nvPr>
        </p:nvSpPr>
        <p:spPr>
          <a:xfrm>
            <a:off x="0" y="-100406"/>
            <a:ext cx="12192000" cy="1325563"/>
          </a:xfrm>
        </p:spPr>
        <p:txBody>
          <a:bodyPr>
            <a:noAutofit/>
          </a:bodyPr>
          <a:lstStyle/>
          <a:p>
            <a:r>
              <a:rPr lang="en-US" sz="3000" b="1" dirty="0"/>
              <a:t>Predict education level with all essay statistics: word counts, essay length, average word length, ”i” frequency and “me” frequency, K-means</a:t>
            </a:r>
          </a:p>
        </p:txBody>
      </p:sp>
      <p:sp>
        <p:nvSpPr>
          <p:cNvPr id="4" name="Rectangle 3">
            <a:extLst>
              <a:ext uri="{FF2B5EF4-FFF2-40B4-BE49-F238E27FC236}">
                <a16:creationId xmlns:a16="http://schemas.microsoft.com/office/drawing/2014/main" id="{3116C0CA-061B-814C-A7D2-9D416A76B8D0}"/>
              </a:ext>
            </a:extLst>
          </p:cNvPr>
          <p:cNvSpPr/>
          <p:nvPr/>
        </p:nvSpPr>
        <p:spPr>
          <a:xfrm>
            <a:off x="189065" y="1533465"/>
            <a:ext cx="3378820" cy="5324535"/>
          </a:xfrm>
          <a:prstGeom prst="rect">
            <a:avLst/>
          </a:prstGeom>
          <a:ln>
            <a:solidFill>
              <a:schemeClr val="tx1"/>
            </a:solidFill>
          </a:ln>
        </p:spPr>
        <p:txBody>
          <a:bodyPr wrap="square">
            <a:spAutoFit/>
          </a:bodyPr>
          <a:lstStyle/>
          <a:p>
            <a:r>
              <a:rPr lang="en-US" sz="500" dirty="0">
                <a:latin typeface="Arial" panose="020B0604020202020204" pitchFamily="34" charset="0"/>
                <a:cs typeface="Arial" panose="020B0604020202020204" pitchFamily="34" charset="0"/>
              </a:rPr>
              <a:t>%%time</a:t>
            </a:r>
          </a:p>
          <a:p>
            <a:r>
              <a:rPr lang="en-US" sz="500" dirty="0">
                <a:latin typeface="Arial" panose="020B0604020202020204" pitchFamily="34" charset="0"/>
                <a:cs typeface="Arial" panose="020B0604020202020204" pitchFamily="34" charset="0"/>
              </a:rPr>
              <a:t>#predict education level with essay text word counts (+/- essay length and word length)</a:t>
            </a:r>
          </a:p>
          <a:p>
            <a:r>
              <a:rPr lang="en-US" sz="500" dirty="0">
                <a:latin typeface="Arial" panose="020B0604020202020204" pitchFamily="34" charset="0"/>
                <a:cs typeface="Arial" panose="020B0604020202020204" pitchFamily="34" charset="0"/>
              </a:rPr>
              <a:t>from sklearn.model_selection import train_test_split</a:t>
            </a:r>
          </a:p>
          <a:p>
            <a:r>
              <a:rPr lang="en-US" sz="500" dirty="0">
                <a:latin typeface="Arial" panose="020B0604020202020204" pitchFamily="34" charset="0"/>
                <a:cs typeface="Arial" panose="020B0604020202020204" pitchFamily="34" charset="0"/>
              </a:rPr>
              <a:t>from sklearn.neighbors import KNeighborsClassifier</a:t>
            </a:r>
          </a:p>
          <a:p>
            <a:r>
              <a:rPr lang="en-US" sz="500" dirty="0">
                <a:latin typeface="Arial" panose="020B0604020202020204" pitchFamily="34" charset="0"/>
                <a:cs typeface="Arial" panose="020B0604020202020204" pitchFamily="34" charset="0"/>
              </a:rPr>
              <a:t>from sklearn.metrics import precision_recall_fscore_support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data = feature_data[['essay_len','word_count','avg_word_len','i_freq', 'I_freq','me_freq', 'Me_freq']]</a:t>
            </a:r>
          </a:p>
          <a:p>
            <a:r>
              <a:rPr lang="en-US" sz="500" dirty="0">
                <a:latin typeface="Arial" panose="020B0604020202020204" pitchFamily="34" charset="0"/>
                <a:cs typeface="Arial" panose="020B0604020202020204" pitchFamily="34" charset="0"/>
              </a:rPr>
              <a:t>target = df[['education_code']]</a:t>
            </a:r>
          </a:p>
          <a:p>
            <a:r>
              <a:rPr lang="en-US" sz="500" dirty="0">
                <a:latin typeface="Arial" panose="020B0604020202020204" pitchFamily="34" charset="0"/>
                <a:cs typeface="Arial" panose="020B0604020202020204" pitchFamily="34" charset="0"/>
              </a:rPr>
              <a:t>data = data.join(target)</a:t>
            </a:r>
          </a:p>
          <a:p>
            <a:r>
              <a:rPr lang="en-US" sz="500" dirty="0">
                <a:latin typeface="Arial" panose="020B0604020202020204" pitchFamily="34" charset="0"/>
                <a:cs typeface="Arial" panose="020B0604020202020204" pitchFamily="34" charset="0"/>
              </a:rPr>
              <a:t>data = data.dropna()</a:t>
            </a:r>
          </a:p>
          <a:p>
            <a:r>
              <a:rPr lang="en-US" sz="500" dirty="0">
                <a:latin typeface="Arial" panose="020B0604020202020204" pitchFamily="34" charset="0"/>
                <a:cs typeface="Arial" panose="020B0604020202020204" pitchFamily="34" charset="0"/>
              </a:rPr>
              <a:t>training_data, validation_data, training_labels, validation_labels = train_test_split(data[['essay_len','word_count','avg_word_len','i_freq', 'I_freq','me_freq', 'Me_freq']], data[['education_code']], test_size = 0.2, random_state = 101)</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k_list = []</a:t>
            </a:r>
          </a:p>
          <a:p>
            <a:r>
              <a:rPr lang="en-US" sz="500" dirty="0">
                <a:latin typeface="Arial" panose="020B0604020202020204" pitchFamily="34" charset="0"/>
                <a:cs typeface="Arial" panose="020B0604020202020204" pitchFamily="34" charset="0"/>
              </a:rPr>
              <a:t>accuracies = []</a:t>
            </a:r>
          </a:p>
          <a:p>
            <a:r>
              <a:rPr lang="en-US" sz="500" dirty="0">
                <a:latin typeface="Arial" panose="020B0604020202020204" pitchFamily="34" charset="0"/>
                <a:cs typeface="Arial" panose="020B0604020202020204" pitchFamily="34" charset="0"/>
              </a:rPr>
              <a:t>metrics = []</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for k in range(1,101):</a:t>
            </a:r>
          </a:p>
          <a:p>
            <a:r>
              <a:rPr lang="en-US" sz="500" dirty="0">
                <a:latin typeface="Arial" panose="020B0604020202020204" pitchFamily="34" charset="0"/>
                <a:cs typeface="Arial" panose="020B0604020202020204" pitchFamily="34" charset="0"/>
              </a:rPr>
              <a:t>    classifier = KNeighborsClassifier(n_neighbors = k)</a:t>
            </a:r>
          </a:p>
          <a:p>
            <a:r>
              <a:rPr lang="en-US" sz="500" dirty="0">
                <a:latin typeface="Arial" panose="020B0604020202020204" pitchFamily="34" charset="0"/>
                <a:cs typeface="Arial" panose="020B0604020202020204" pitchFamily="34" charset="0"/>
              </a:rPr>
              <a:t>    classifier.fit(training_data, training_labels)</a:t>
            </a:r>
          </a:p>
          <a:p>
            <a:r>
              <a:rPr lang="en-US" sz="500" dirty="0">
                <a:latin typeface="Arial" panose="020B0604020202020204" pitchFamily="34" charset="0"/>
                <a:cs typeface="Arial" panose="020B0604020202020204" pitchFamily="34" charset="0"/>
              </a:rPr>
              <a:t>    predict_labels = classifier.predict(validation_data)</a:t>
            </a:r>
          </a:p>
          <a:p>
            <a:r>
              <a:rPr lang="en-US" sz="500" dirty="0">
                <a:latin typeface="Arial" panose="020B0604020202020204" pitchFamily="34" charset="0"/>
                <a:cs typeface="Arial" panose="020B0604020202020204" pitchFamily="34" charset="0"/>
              </a:rPr>
              <a:t>    #print(classifier.score(validation_data, validation_labels))</a:t>
            </a:r>
          </a:p>
          <a:p>
            <a:r>
              <a:rPr lang="en-US" sz="500" dirty="0">
                <a:latin typeface="Arial" panose="020B0604020202020204" pitchFamily="34" charset="0"/>
                <a:cs typeface="Arial" panose="020B0604020202020204" pitchFamily="34" charset="0"/>
              </a:rPr>
              <a:t>    k_list.append(k)</a:t>
            </a:r>
          </a:p>
          <a:p>
            <a:r>
              <a:rPr lang="en-US" sz="500" dirty="0">
                <a:latin typeface="Arial" panose="020B0604020202020204" pitchFamily="34" charset="0"/>
                <a:cs typeface="Arial" panose="020B0604020202020204" pitchFamily="34" charset="0"/>
              </a:rPr>
              <a:t>    accuracies.append(classifier.score(validation_data, validation_labels))</a:t>
            </a:r>
          </a:p>
          <a:p>
            <a:r>
              <a:rPr lang="en-US" sz="500" dirty="0">
                <a:latin typeface="Arial" panose="020B0604020202020204" pitchFamily="34" charset="0"/>
                <a:cs typeface="Arial" panose="020B0604020202020204" pitchFamily="34" charset="0"/>
              </a:rPr>
              <a:t>    metrics.append(precision_recall_fscore_support(validation_labels, predict_labels, average='weighted'))</a:t>
            </a:r>
          </a:p>
          <a:p>
            <a:r>
              <a:rPr lang="en-US" sz="500" dirty="0">
                <a:latin typeface="Arial" panose="020B0604020202020204" pitchFamily="34" charset="0"/>
                <a:cs typeface="Arial" panose="020B0604020202020204" pitchFamily="34" charset="0"/>
              </a:rPr>
              <a:t>    </a:t>
            </a:r>
          </a:p>
          <a:p>
            <a:r>
              <a:rPr lang="en-US" sz="500" dirty="0">
                <a:latin typeface="Arial" panose="020B0604020202020204" pitchFamily="34" charset="0"/>
                <a:cs typeface="Arial" panose="020B0604020202020204" pitchFamily="34" charset="0"/>
              </a:rPr>
              <a:t>metrics = np.array(metrics)</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accuracy:</a:t>
            </a:r>
          </a:p>
          <a:p>
            <a:r>
              <a:rPr lang="en-US" sz="500" dirty="0">
                <a:latin typeface="Arial" panose="020B0604020202020204" pitchFamily="34" charset="0"/>
                <a:cs typeface="Arial" panose="020B0604020202020204" pitchFamily="34" charset="0"/>
              </a:rPr>
              <a:t>plt.subplot(221)</a:t>
            </a:r>
          </a:p>
          <a:p>
            <a:r>
              <a:rPr lang="en-US" sz="500" dirty="0">
                <a:latin typeface="Arial" panose="020B0604020202020204" pitchFamily="34" charset="0"/>
                <a:cs typeface="Arial" panose="020B0604020202020204" pitchFamily="34" charset="0"/>
              </a:rPr>
              <a:t>plt.plot(k_list,accuracies)</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Accuracy")</a:t>
            </a:r>
          </a:p>
          <a:p>
            <a:r>
              <a:rPr lang="en-US" sz="500" dirty="0">
                <a:latin typeface="Arial" panose="020B0604020202020204" pitchFamily="34" charset="0"/>
                <a:cs typeface="Arial" panose="020B0604020202020204" pitchFamily="34" charset="0"/>
              </a:rPr>
              <a:t>plt.title("Sex Classifier Accuracy")</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plt.subplot(222)</a:t>
            </a:r>
          </a:p>
          <a:p>
            <a:r>
              <a:rPr lang="en-US" sz="500" dirty="0">
                <a:latin typeface="Arial" panose="020B0604020202020204" pitchFamily="34" charset="0"/>
                <a:cs typeface="Arial" panose="020B0604020202020204" pitchFamily="34" charset="0"/>
              </a:rPr>
              <a:t>plt.plot(k_list,metrics[:,0])</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Precision")</a:t>
            </a:r>
          </a:p>
          <a:p>
            <a:r>
              <a:rPr lang="en-US" sz="500" dirty="0">
                <a:latin typeface="Arial" panose="020B0604020202020204" pitchFamily="34" charset="0"/>
                <a:cs typeface="Arial" panose="020B0604020202020204" pitchFamily="34" charset="0"/>
              </a:rPr>
              <a:t>plt.title("Sex Classifier Precision")</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recall:</a:t>
            </a:r>
          </a:p>
          <a:p>
            <a:r>
              <a:rPr lang="en-US" sz="500" dirty="0">
                <a:latin typeface="Arial" panose="020B0604020202020204" pitchFamily="34" charset="0"/>
                <a:cs typeface="Arial" panose="020B0604020202020204" pitchFamily="34" charset="0"/>
              </a:rPr>
              <a:t>plt.subplot(223)</a:t>
            </a:r>
          </a:p>
          <a:p>
            <a:r>
              <a:rPr lang="en-US" sz="500" dirty="0">
                <a:latin typeface="Arial" panose="020B0604020202020204" pitchFamily="34" charset="0"/>
                <a:cs typeface="Arial" panose="020B0604020202020204" pitchFamily="34" charset="0"/>
              </a:rPr>
              <a:t>plt.plot(k_list,metrics[:,1])</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Recall")</a:t>
            </a:r>
          </a:p>
          <a:p>
            <a:r>
              <a:rPr lang="en-US" sz="500" dirty="0">
                <a:latin typeface="Arial" panose="020B0604020202020204" pitchFamily="34" charset="0"/>
                <a:cs typeface="Arial" panose="020B0604020202020204" pitchFamily="34" charset="0"/>
              </a:rPr>
              <a:t>plt.title("Sex Classifier Recall")</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plt.subplot(224)</a:t>
            </a:r>
          </a:p>
          <a:p>
            <a:r>
              <a:rPr lang="en-US" sz="500" dirty="0">
                <a:latin typeface="Arial" panose="020B0604020202020204" pitchFamily="34" charset="0"/>
                <a:cs typeface="Arial" panose="020B0604020202020204" pitchFamily="34" charset="0"/>
              </a:rPr>
              <a:t>plt.plot(k_list,metrics[:,2])</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Fscore")</a:t>
            </a:r>
          </a:p>
          <a:p>
            <a:r>
              <a:rPr lang="en-US" sz="500" dirty="0">
                <a:latin typeface="Arial" panose="020B0604020202020204" pitchFamily="34" charset="0"/>
                <a:cs typeface="Arial" panose="020B0604020202020204" pitchFamily="34" charset="0"/>
              </a:rPr>
              <a:t>plt.title("Sex Classifier Fscore")</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plt.tight_layout()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plt.show()</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print(k_list[76],accuracies[76], metrics[76])</a:t>
            </a:r>
          </a:p>
        </p:txBody>
      </p:sp>
      <p:pic>
        <p:nvPicPr>
          <p:cNvPr id="5" name="Picture 4">
            <a:extLst>
              <a:ext uri="{FF2B5EF4-FFF2-40B4-BE49-F238E27FC236}">
                <a16:creationId xmlns:a16="http://schemas.microsoft.com/office/drawing/2014/main" id="{170D16C9-4551-F64B-A08A-30EBBA9D4B85}"/>
              </a:ext>
            </a:extLst>
          </p:cNvPr>
          <p:cNvPicPr>
            <a:picLocks noChangeAspect="1"/>
          </p:cNvPicPr>
          <p:nvPr/>
        </p:nvPicPr>
        <p:blipFill>
          <a:blip r:embed="rId2"/>
          <a:stretch>
            <a:fillRect/>
          </a:stretch>
        </p:blipFill>
        <p:spPr>
          <a:xfrm>
            <a:off x="4549816" y="1222294"/>
            <a:ext cx="6071292" cy="4009344"/>
          </a:xfrm>
          <a:prstGeom prst="rect">
            <a:avLst/>
          </a:prstGeom>
        </p:spPr>
      </p:pic>
      <p:sp>
        <p:nvSpPr>
          <p:cNvPr id="6" name="Rectangle 5">
            <a:extLst>
              <a:ext uri="{FF2B5EF4-FFF2-40B4-BE49-F238E27FC236}">
                <a16:creationId xmlns:a16="http://schemas.microsoft.com/office/drawing/2014/main" id="{1072A9A6-51AA-5940-A82B-C96C52E0210E}"/>
              </a:ext>
            </a:extLst>
          </p:cNvPr>
          <p:cNvSpPr/>
          <p:nvPr/>
        </p:nvSpPr>
        <p:spPr>
          <a:xfrm>
            <a:off x="4202723" y="5103674"/>
            <a:ext cx="7350370" cy="1754326"/>
          </a:xfrm>
          <a:prstGeom prst="rect">
            <a:avLst/>
          </a:prstGeom>
        </p:spPr>
        <p:txBody>
          <a:bodyPr wrap="square">
            <a:spAutoFit/>
          </a:bodyPr>
          <a:lstStyle/>
          <a:p>
            <a:r>
              <a:rPr lang="en-US" dirty="0"/>
              <a:t>CPU times: user 2min 41s, sys: 1.65 s, total: 2min 43s Wall time: 2min 43s</a:t>
            </a:r>
          </a:p>
          <a:p>
            <a:endParaRPr lang="en-US" dirty="0"/>
          </a:p>
          <a:p>
            <a:r>
              <a:rPr lang="en-US" dirty="0"/>
              <a:t>I like this model. Recall is above 0.73, with variable precision from ~0.6 - 0.7</a:t>
            </a:r>
          </a:p>
          <a:p>
            <a:endParaRPr lang="en-US" dirty="0"/>
          </a:p>
          <a:p>
            <a:r>
              <a:rPr lang="en-US" dirty="0"/>
              <a:t>Overall model performs better then random (0.33).   </a:t>
            </a:r>
          </a:p>
          <a:p>
            <a:r>
              <a:rPr lang="en-US" dirty="0"/>
              <a:t>*Apologies for the plot titles – there is a typo in the code</a:t>
            </a:r>
          </a:p>
        </p:txBody>
      </p:sp>
      <p:sp>
        <p:nvSpPr>
          <p:cNvPr id="8" name="TextBox 7">
            <a:extLst>
              <a:ext uri="{FF2B5EF4-FFF2-40B4-BE49-F238E27FC236}">
                <a16:creationId xmlns:a16="http://schemas.microsoft.com/office/drawing/2014/main" id="{F0208F5C-C579-A545-9B3A-3CCB44486433}"/>
              </a:ext>
            </a:extLst>
          </p:cNvPr>
          <p:cNvSpPr txBox="1"/>
          <p:nvPr/>
        </p:nvSpPr>
        <p:spPr>
          <a:xfrm>
            <a:off x="189065" y="1194645"/>
            <a:ext cx="775725" cy="369332"/>
          </a:xfrm>
          <a:prstGeom prst="rect">
            <a:avLst/>
          </a:prstGeom>
          <a:noFill/>
        </p:spPr>
        <p:txBody>
          <a:bodyPr wrap="none" rtlCol="0">
            <a:spAutoFit/>
          </a:bodyPr>
          <a:lstStyle/>
          <a:p>
            <a:r>
              <a:rPr lang="en-US" dirty="0"/>
              <a:t>CODE:</a:t>
            </a:r>
          </a:p>
        </p:txBody>
      </p:sp>
      <p:sp>
        <p:nvSpPr>
          <p:cNvPr id="9" name="TextBox 8">
            <a:extLst>
              <a:ext uri="{FF2B5EF4-FFF2-40B4-BE49-F238E27FC236}">
                <a16:creationId xmlns:a16="http://schemas.microsoft.com/office/drawing/2014/main" id="{40A1E4F6-2230-8540-9AC0-FDA8F0C9A867}"/>
              </a:ext>
            </a:extLst>
          </p:cNvPr>
          <p:cNvSpPr txBox="1"/>
          <p:nvPr/>
        </p:nvSpPr>
        <p:spPr>
          <a:xfrm>
            <a:off x="5060316" y="1222294"/>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111126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1F8E-EF92-0D4A-8DEB-32ABA3560365}"/>
              </a:ext>
            </a:extLst>
          </p:cNvPr>
          <p:cNvSpPr>
            <a:spLocks noGrp="1"/>
          </p:cNvSpPr>
          <p:nvPr>
            <p:ph type="title"/>
          </p:nvPr>
        </p:nvSpPr>
        <p:spPr>
          <a:xfrm>
            <a:off x="0" y="-248192"/>
            <a:ext cx="10515600" cy="1325563"/>
          </a:xfrm>
        </p:spPr>
        <p:txBody>
          <a:bodyPr>
            <a:noAutofit/>
          </a:bodyPr>
          <a:lstStyle/>
          <a:p>
            <a:r>
              <a:rPr lang="en-US" sz="3000" b="1" dirty="0"/>
              <a:t>Predict education level with only word counts, K-means</a:t>
            </a:r>
          </a:p>
        </p:txBody>
      </p:sp>
      <p:sp>
        <p:nvSpPr>
          <p:cNvPr id="4" name="Rectangle 3">
            <a:extLst>
              <a:ext uri="{FF2B5EF4-FFF2-40B4-BE49-F238E27FC236}">
                <a16:creationId xmlns:a16="http://schemas.microsoft.com/office/drawing/2014/main" id="{1E27B1D0-7A0E-A94E-850D-AF39B2AB8698}"/>
              </a:ext>
            </a:extLst>
          </p:cNvPr>
          <p:cNvSpPr/>
          <p:nvPr/>
        </p:nvSpPr>
        <p:spPr>
          <a:xfrm>
            <a:off x="125450" y="1349849"/>
            <a:ext cx="3280317" cy="5170646"/>
          </a:xfrm>
          <a:prstGeom prst="rect">
            <a:avLst/>
          </a:prstGeom>
          <a:ln>
            <a:solidFill>
              <a:schemeClr val="tx1"/>
            </a:solidFill>
          </a:ln>
        </p:spPr>
        <p:txBody>
          <a:bodyPr wrap="square">
            <a:spAutoFit/>
          </a:bodyPr>
          <a:lstStyle/>
          <a:p>
            <a:r>
              <a:rPr lang="en-US" sz="500" dirty="0">
                <a:latin typeface="Arial" panose="020B0604020202020204" pitchFamily="34" charset="0"/>
                <a:cs typeface="Arial" panose="020B0604020202020204" pitchFamily="34" charset="0"/>
              </a:rPr>
              <a:t>%%time</a:t>
            </a:r>
          </a:p>
          <a:p>
            <a:r>
              <a:rPr lang="en-US" sz="500" dirty="0">
                <a:latin typeface="Arial" panose="020B0604020202020204" pitchFamily="34" charset="0"/>
                <a:cs typeface="Arial" panose="020B0604020202020204" pitchFamily="34" charset="0"/>
              </a:rPr>
              <a:t>#predict education level with essay text word counts (+/- essay length and word length)</a:t>
            </a:r>
          </a:p>
          <a:p>
            <a:r>
              <a:rPr lang="en-US" sz="500" dirty="0">
                <a:latin typeface="Arial" panose="020B0604020202020204" pitchFamily="34" charset="0"/>
                <a:cs typeface="Arial" panose="020B0604020202020204" pitchFamily="34" charset="0"/>
              </a:rPr>
              <a:t>from sklearn.model_selection import train_test_split</a:t>
            </a:r>
          </a:p>
          <a:p>
            <a:r>
              <a:rPr lang="en-US" sz="500" dirty="0">
                <a:latin typeface="Arial" panose="020B0604020202020204" pitchFamily="34" charset="0"/>
                <a:cs typeface="Arial" panose="020B0604020202020204" pitchFamily="34" charset="0"/>
              </a:rPr>
              <a:t>from sklearn.neighbors import KNeighborsClassifier</a:t>
            </a:r>
          </a:p>
          <a:p>
            <a:r>
              <a:rPr lang="en-US" sz="500" dirty="0">
                <a:latin typeface="Arial" panose="020B0604020202020204" pitchFamily="34" charset="0"/>
                <a:cs typeface="Arial" panose="020B0604020202020204" pitchFamily="34" charset="0"/>
              </a:rPr>
              <a:t>from sklearn.metrics import precision_recall_fscore_support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data = feature_data[['</a:t>
            </a:r>
            <a:r>
              <a:rPr lang="en-US" sz="500" dirty="0" err="1">
                <a:latin typeface="Arial" panose="020B0604020202020204" pitchFamily="34" charset="0"/>
                <a:cs typeface="Arial" panose="020B0604020202020204" pitchFamily="34" charset="0"/>
              </a:rPr>
              <a:t>word_count</a:t>
            </a:r>
            <a:r>
              <a:rPr lang="en-US" sz="500" dirty="0">
                <a:latin typeface="Arial" panose="020B0604020202020204" pitchFamily="34" charset="0"/>
                <a:cs typeface="Arial" panose="020B0604020202020204" pitchFamily="34" charset="0"/>
              </a:rPr>
              <a:t>']]</a:t>
            </a:r>
          </a:p>
          <a:p>
            <a:r>
              <a:rPr lang="en-US" sz="500" dirty="0">
                <a:latin typeface="Arial" panose="020B0604020202020204" pitchFamily="34" charset="0"/>
                <a:cs typeface="Arial" panose="020B0604020202020204" pitchFamily="34" charset="0"/>
              </a:rPr>
              <a:t>target = df[['education_code']]</a:t>
            </a:r>
          </a:p>
          <a:p>
            <a:r>
              <a:rPr lang="en-US" sz="500" dirty="0">
                <a:latin typeface="Arial" panose="020B0604020202020204" pitchFamily="34" charset="0"/>
                <a:cs typeface="Arial" panose="020B0604020202020204" pitchFamily="34" charset="0"/>
              </a:rPr>
              <a:t>data = data.join(target)</a:t>
            </a:r>
          </a:p>
          <a:p>
            <a:r>
              <a:rPr lang="en-US" sz="500" dirty="0">
                <a:latin typeface="Arial" panose="020B0604020202020204" pitchFamily="34" charset="0"/>
                <a:cs typeface="Arial" panose="020B0604020202020204" pitchFamily="34" charset="0"/>
              </a:rPr>
              <a:t>data = data.dropna()</a:t>
            </a:r>
          </a:p>
          <a:p>
            <a:r>
              <a:rPr lang="en-US" sz="500" dirty="0">
                <a:latin typeface="Arial" panose="020B0604020202020204" pitchFamily="34" charset="0"/>
                <a:cs typeface="Arial" panose="020B0604020202020204" pitchFamily="34" charset="0"/>
              </a:rPr>
              <a:t>training_data, validation_data, training_labels, validation_labels = train_test_split(data[['</a:t>
            </a:r>
            <a:r>
              <a:rPr lang="en-US" sz="500" dirty="0" err="1">
                <a:latin typeface="Arial" panose="020B0604020202020204" pitchFamily="34" charset="0"/>
                <a:cs typeface="Arial" panose="020B0604020202020204" pitchFamily="34" charset="0"/>
              </a:rPr>
              <a:t>word_count</a:t>
            </a:r>
            <a:r>
              <a:rPr lang="en-US" sz="500" dirty="0">
                <a:latin typeface="Arial" panose="020B0604020202020204" pitchFamily="34" charset="0"/>
                <a:cs typeface="Arial" panose="020B0604020202020204" pitchFamily="34" charset="0"/>
              </a:rPr>
              <a:t>']], data[['education_code']], test_size = 0.2, random_state = 101)</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k_list = []</a:t>
            </a:r>
          </a:p>
          <a:p>
            <a:r>
              <a:rPr lang="en-US" sz="500" dirty="0">
                <a:latin typeface="Arial" panose="020B0604020202020204" pitchFamily="34" charset="0"/>
                <a:cs typeface="Arial" panose="020B0604020202020204" pitchFamily="34" charset="0"/>
              </a:rPr>
              <a:t>accuracies = []</a:t>
            </a:r>
          </a:p>
          <a:p>
            <a:r>
              <a:rPr lang="en-US" sz="500" dirty="0">
                <a:latin typeface="Arial" panose="020B0604020202020204" pitchFamily="34" charset="0"/>
                <a:cs typeface="Arial" panose="020B0604020202020204" pitchFamily="34" charset="0"/>
              </a:rPr>
              <a:t>metrics = []</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for k in range(1,101):</a:t>
            </a:r>
          </a:p>
          <a:p>
            <a:r>
              <a:rPr lang="en-US" sz="500" dirty="0">
                <a:latin typeface="Arial" panose="020B0604020202020204" pitchFamily="34" charset="0"/>
                <a:cs typeface="Arial" panose="020B0604020202020204" pitchFamily="34" charset="0"/>
              </a:rPr>
              <a:t>    classifier = KNeighborsClassifier(n_neighbors = k)</a:t>
            </a:r>
          </a:p>
          <a:p>
            <a:r>
              <a:rPr lang="en-US" sz="500" dirty="0">
                <a:latin typeface="Arial" panose="020B0604020202020204" pitchFamily="34" charset="0"/>
                <a:cs typeface="Arial" panose="020B0604020202020204" pitchFamily="34" charset="0"/>
              </a:rPr>
              <a:t>    classifier.fit(training_data, training_labels)</a:t>
            </a:r>
          </a:p>
          <a:p>
            <a:r>
              <a:rPr lang="en-US" sz="500" dirty="0">
                <a:latin typeface="Arial" panose="020B0604020202020204" pitchFamily="34" charset="0"/>
                <a:cs typeface="Arial" panose="020B0604020202020204" pitchFamily="34" charset="0"/>
              </a:rPr>
              <a:t>    predict_labels = classifier.predict(validation_data)</a:t>
            </a:r>
          </a:p>
          <a:p>
            <a:r>
              <a:rPr lang="en-US" sz="500" dirty="0">
                <a:latin typeface="Arial" panose="020B0604020202020204" pitchFamily="34" charset="0"/>
                <a:cs typeface="Arial" panose="020B0604020202020204" pitchFamily="34" charset="0"/>
              </a:rPr>
              <a:t>    #print(classifier.score(validation_data, validation_labels))</a:t>
            </a:r>
          </a:p>
          <a:p>
            <a:r>
              <a:rPr lang="en-US" sz="500" dirty="0">
                <a:latin typeface="Arial" panose="020B0604020202020204" pitchFamily="34" charset="0"/>
                <a:cs typeface="Arial" panose="020B0604020202020204" pitchFamily="34" charset="0"/>
              </a:rPr>
              <a:t>    k_list.append(k)</a:t>
            </a:r>
          </a:p>
          <a:p>
            <a:r>
              <a:rPr lang="en-US" sz="500" dirty="0">
                <a:latin typeface="Arial" panose="020B0604020202020204" pitchFamily="34" charset="0"/>
                <a:cs typeface="Arial" panose="020B0604020202020204" pitchFamily="34" charset="0"/>
              </a:rPr>
              <a:t>    accuracies.append(classifier.score(validation_data, validation_labels))</a:t>
            </a:r>
          </a:p>
          <a:p>
            <a:r>
              <a:rPr lang="en-US" sz="500" dirty="0">
                <a:latin typeface="Arial" panose="020B0604020202020204" pitchFamily="34" charset="0"/>
                <a:cs typeface="Arial" panose="020B0604020202020204" pitchFamily="34" charset="0"/>
              </a:rPr>
              <a:t>    metrics.append(precision_recall_fscore_support(validation_labels, predict_labels, average='weighted'))</a:t>
            </a:r>
          </a:p>
          <a:p>
            <a:r>
              <a:rPr lang="en-US" sz="500" dirty="0">
                <a:latin typeface="Arial" panose="020B0604020202020204" pitchFamily="34" charset="0"/>
                <a:cs typeface="Arial" panose="020B0604020202020204" pitchFamily="34" charset="0"/>
              </a:rPr>
              <a:t>    </a:t>
            </a:r>
          </a:p>
          <a:p>
            <a:r>
              <a:rPr lang="en-US" sz="500" dirty="0">
                <a:latin typeface="Arial" panose="020B0604020202020204" pitchFamily="34" charset="0"/>
                <a:cs typeface="Arial" panose="020B0604020202020204" pitchFamily="34" charset="0"/>
              </a:rPr>
              <a:t>metrics = np.array(metrics)</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accuracy:</a:t>
            </a:r>
          </a:p>
          <a:p>
            <a:r>
              <a:rPr lang="en-US" sz="500" dirty="0">
                <a:latin typeface="Arial" panose="020B0604020202020204" pitchFamily="34" charset="0"/>
                <a:cs typeface="Arial" panose="020B0604020202020204" pitchFamily="34" charset="0"/>
              </a:rPr>
              <a:t>plt.subplot(221)</a:t>
            </a:r>
          </a:p>
          <a:p>
            <a:r>
              <a:rPr lang="en-US" sz="500" dirty="0">
                <a:latin typeface="Arial" panose="020B0604020202020204" pitchFamily="34" charset="0"/>
                <a:cs typeface="Arial" panose="020B0604020202020204" pitchFamily="34" charset="0"/>
              </a:rPr>
              <a:t>plt.plot(k_list,accuracies)</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Accuracy")</a:t>
            </a:r>
          </a:p>
          <a:p>
            <a:r>
              <a:rPr lang="en-US" sz="500" dirty="0">
                <a:latin typeface="Arial" panose="020B0604020202020204" pitchFamily="34" charset="0"/>
                <a:cs typeface="Arial" panose="020B0604020202020204" pitchFamily="34" charset="0"/>
              </a:rPr>
              <a:t>plt.title("Sex Classifier Accuracy")</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plt.subplot(222)</a:t>
            </a:r>
          </a:p>
          <a:p>
            <a:r>
              <a:rPr lang="en-US" sz="500" dirty="0">
                <a:latin typeface="Arial" panose="020B0604020202020204" pitchFamily="34" charset="0"/>
                <a:cs typeface="Arial" panose="020B0604020202020204" pitchFamily="34" charset="0"/>
              </a:rPr>
              <a:t>plt.plot(k_list,metrics[:,0])</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Precision")</a:t>
            </a:r>
          </a:p>
          <a:p>
            <a:r>
              <a:rPr lang="en-US" sz="500" dirty="0">
                <a:latin typeface="Arial" panose="020B0604020202020204" pitchFamily="34" charset="0"/>
                <a:cs typeface="Arial" panose="020B0604020202020204" pitchFamily="34" charset="0"/>
              </a:rPr>
              <a:t>plt.title("Sex Classifier Precision")</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recall:</a:t>
            </a:r>
          </a:p>
          <a:p>
            <a:r>
              <a:rPr lang="en-US" sz="500" dirty="0">
                <a:latin typeface="Arial" panose="020B0604020202020204" pitchFamily="34" charset="0"/>
                <a:cs typeface="Arial" panose="020B0604020202020204" pitchFamily="34" charset="0"/>
              </a:rPr>
              <a:t>plt.subplot(223)</a:t>
            </a:r>
          </a:p>
          <a:p>
            <a:r>
              <a:rPr lang="en-US" sz="500" dirty="0">
                <a:latin typeface="Arial" panose="020B0604020202020204" pitchFamily="34" charset="0"/>
                <a:cs typeface="Arial" panose="020B0604020202020204" pitchFamily="34" charset="0"/>
              </a:rPr>
              <a:t>plt.plot(k_list,metrics[:,1])</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Recall")</a:t>
            </a:r>
          </a:p>
          <a:p>
            <a:r>
              <a:rPr lang="en-US" sz="500" dirty="0">
                <a:latin typeface="Arial" panose="020B0604020202020204" pitchFamily="34" charset="0"/>
                <a:cs typeface="Arial" panose="020B0604020202020204" pitchFamily="34" charset="0"/>
              </a:rPr>
              <a:t>plt.title("Sex Classifier Recall")</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plt.subplot(224)</a:t>
            </a:r>
          </a:p>
          <a:p>
            <a:r>
              <a:rPr lang="en-US" sz="500" dirty="0">
                <a:latin typeface="Arial" panose="020B0604020202020204" pitchFamily="34" charset="0"/>
                <a:cs typeface="Arial" panose="020B0604020202020204" pitchFamily="34" charset="0"/>
              </a:rPr>
              <a:t>plt.plot(k_list,metrics[:,2])</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Fscore")</a:t>
            </a:r>
          </a:p>
          <a:p>
            <a:r>
              <a:rPr lang="en-US" sz="500" dirty="0">
                <a:latin typeface="Arial" panose="020B0604020202020204" pitchFamily="34" charset="0"/>
                <a:cs typeface="Arial" panose="020B0604020202020204" pitchFamily="34" charset="0"/>
              </a:rPr>
              <a:t>plt.title("Sex Classifier Fscore")</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plt.tight_layout()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plt.show()</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print(k_list[76],accuracies[76], metrics[76])</a:t>
            </a:r>
          </a:p>
        </p:txBody>
      </p:sp>
      <p:pic>
        <p:nvPicPr>
          <p:cNvPr id="5" name="Picture 4">
            <a:extLst>
              <a:ext uri="{FF2B5EF4-FFF2-40B4-BE49-F238E27FC236}">
                <a16:creationId xmlns:a16="http://schemas.microsoft.com/office/drawing/2014/main" id="{B37E8471-2CE8-2743-B4B4-D128737B1D81}"/>
              </a:ext>
            </a:extLst>
          </p:cNvPr>
          <p:cNvPicPr>
            <a:picLocks noChangeAspect="1"/>
          </p:cNvPicPr>
          <p:nvPr/>
        </p:nvPicPr>
        <p:blipFill>
          <a:blip r:embed="rId2"/>
          <a:stretch>
            <a:fillRect/>
          </a:stretch>
        </p:blipFill>
        <p:spPr>
          <a:xfrm>
            <a:off x="5101896" y="831237"/>
            <a:ext cx="5539154" cy="3657932"/>
          </a:xfrm>
          <a:prstGeom prst="rect">
            <a:avLst/>
          </a:prstGeom>
        </p:spPr>
      </p:pic>
      <p:sp>
        <p:nvSpPr>
          <p:cNvPr id="7" name="Rectangle 6">
            <a:extLst>
              <a:ext uri="{FF2B5EF4-FFF2-40B4-BE49-F238E27FC236}">
                <a16:creationId xmlns:a16="http://schemas.microsoft.com/office/drawing/2014/main" id="{7C694123-000E-5247-AD81-F8F871ECD742}"/>
              </a:ext>
            </a:extLst>
          </p:cNvPr>
          <p:cNvSpPr/>
          <p:nvPr/>
        </p:nvSpPr>
        <p:spPr>
          <a:xfrm>
            <a:off x="4062045" y="4489169"/>
            <a:ext cx="7860323" cy="2308324"/>
          </a:xfrm>
          <a:prstGeom prst="rect">
            <a:avLst/>
          </a:prstGeom>
        </p:spPr>
        <p:txBody>
          <a:bodyPr wrap="square">
            <a:spAutoFit/>
          </a:bodyPr>
          <a:lstStyle/>
          <a:p>
            <a:r>
              <a:rPr lang="en-US" dirty="0"/>
              <a:t>CPU times: user 1min 17s, sys: 1.75 s, total: 1min 19s Wall time: 1min 20s</a:t>
            </a:r>
          </a:p>
          <a:p>
            <a:endParaRPr lang="en-US" dirty="0"/>
          </a:p>
          <a:p>
            <a:r>
              <a:rPr lang="en-US" dirty="0"/>
              <a:t>I like this model less then previous. Recall is above 0.73, with lower precision, variable from ~0.5 - 0.6</a:t>
            </a:r>
          </a:p>
          <a:p>
            <a:endParaRPr lang="en-US" dirty="0"/>
          </a:p>
          <a:p>
            <a:r>
              <a:rPr lang="en-US" dirty="0"/>
              <a:t>Overall model performs better then random (0.33), but less good then the K-means model based on all essay statistics, as concluded based on precision.</a:t>
            </a:r>
          </a:p>
          <a:p>
            <a:r>
              <a:rPr lang="en-US" dirty="0"/>
              <a:t>*Apologies for the plot titles – there is a typo in the code</a:t>
            </a:r>
          </a:p>
        </p:txBody>
      </p:sp>
      <p:sp>
        <p:nvSpPr>
          <p:cNvPr id="9" name="TextBox 8">
            <a:extLst>
              <a:ext uri="{FF2B5EF4-FFF2-40B4-BE49-F238E27FC236}">
                <a16:creationId xmlns:a16="http://schemas.microsoft.com/office/drawing/2014/main" id="{6B64A6BD-419C-7946-B7A4-E8525C9C812C}"/>
              </a:ext>
            </a:extLst>
          </p:cNvPr>
          <p:cNvSpPr txBox="1"/>
          <p:nvPr/>
        </p:nvSpPr>
        <p:spPr>
          <a:xfrm>
            <a:off x="125450" y="1028944"/>
            <a:ext cx="775725" cy="369332"/>
          </a:xfrm>
          <a:prstGeom prst="rect">
            <a:avLst/>
          </a:prstGeom>
          <a:noFill/>
        </p:spPr>
        <p:txBody>
          <a:bodyPr wrap="none" rtlCol="0">
            <a:spAutoFit/>
          </a:bodyPr>
          <a:lstStyle/>
          <a:p>
            <a:r>
              <a:rPr lang="en-US" dirty="0"/>
              <a:t>CODE:</a:t>
            </a:r>
          </a:p>
        </p:txBody>
      </p:sp>
      <p:sp>
        <p:nvSpPr>
          <p:cNvPr id="10" name="TextBox 9">
            <a:extLst>
              <a:ext uri="{FF2B5EF4-FFF2-40B4-BE49-F238E27FC236}">
                <a16:creationId xmlns:a16="http://schemas.microsoft.com/office/drawing/2014/main" id="{E77AF198-A5F4-9743-890B-A5C4FEE12B4D}"/>
              </a:ext>
            </a:extLst>
          </p:cNvPr>
          <p:cNvSpPr txBox="1"/>
          <p:nvPr/>
        </p:nvSpPr>
        <p:spPr>
          <a:xfrm>
            <a:off x="5599839" y="778379"/>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114117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FAD1-A0AC-B54C-B770-533A28488507}"/>
              </a:ext>
            </a:extLst>
          </p:cNvPr>
          <p:cNvSpPr>
            <a:spLocks noGrp="1"/>
          </p:cNvSpPr>
          <p:nvPr>
            <p:ph type="title"/>
          </p:nvPr>
        </p:nvSpPr>
        <p:spPr>
          <a:xfrm>
            <a:off x="0" y="-188043"/>
            <a:ext cx="10515600" cy="1325563"/>
          </a:xfrm>
        </p:spPr>
        <p:txBody>
          <a:bodyPr>
            <a:normAutofit/>
          </a:bodyPr>
          <a:lstStyle/>
          <a:p>
            <a:r>
              <a:rPr lang="en-US" sz="3000" b="1" dirty="0"/>
              <a:t>Predict education level with only word counts, Multinomial NB</a:t>
            </a:r>
          </a:p>
        </p:txBody>
      </p:sp>
      <p:sp>
        <p:nvSpPr>
          <p:cNvPr id="4" name="Rectangle 3">
            <a:extLst>
              <a:ext uri="{FF2B5EF4-FFF2-40B4-BE49-F238E27FC236}">
                <a16:creationId xmlns:a16="http://schemas.microsoft.com/office/drawing/2014/main" id="{EED5FC84-EDCB-F146-AD5B-DC30BFB6E5BE}"/>
              </a:ext>
            </a:extLst>
          </p:cNvPr>
          <p:cNvSpPr/>
          <p:nvPr/>
        </p:nvSpPr>
        <p:spPr>
          <a:xfrm>
            <a:off x="226742" y="1413064"/>
            <a:ext cx="3029414" cy="1785104"/>
          </a:xfrm>
          <a:prstGeom prst="rect">
            <a:avLst/>
          </a:prstGeom>
          <a:ln w="12700">
            <a:solidFill>
              <a:schemeClr val="tx1"/>
            </a:solidFill>
          </a:ln>
        </p:spPr>
        <p:txBody>
          <a:bodyPr wrap="square">
            <a:spAutoFit/>
          </a:bodyPr>
          <a:lstStyle/>
          <a:p>
            <a:r>
              <a:rPr lang="en-US" sz="500" dirty="0"/>
              <a:t>%%time</a:t>
            </a:r>
          </a:p>
          <a:p>
            <a:r>
              <a:rPr lang="en-US" sz="500" dirty="0"/>
              <a:t># BM classifier: predict education level with essay text word counts (+ essay length and word length)</a:t>
            </a:r>
          </a:p>
          <a:p>
            <a:r>
              <a:rPr lang="en-US" sz="500" dirty="0"/>
              <a:t>from sklearn.naive_bayes import MultinomialNB</a:t>
            </a:r>
          </a:p>
          <a:p>
            <a:r>
              <a:rPr lang="en-US" sz="500" dirty="0"/>
              <a:t>from sklearn.model_selection import train_test_split</a:t>
            </a:r>
          </a:p>
          <a:p>
            <a:r>
              <a:rPr lang="en-US" sz="500" dirty="0"/>
              <a:t>from sklearn.metrics import precision_recall_fscore_support</a:t>
            </a:r>
          </a:p>
          <a:p>
            <a:endParaRPr lang="en-US" sz="500" dirty="0"/>
          </a:p>
          <a:p>
            <a:r>
              <a:rPr lang="en-US" sz="500" dirty="0"/>
              <a:t>data = feature_data2[['essay_len','word_count','avg_word_len','i_freq', 'I_freq','me_freq', 'Me_freq']]</a:t>
            </a:r>
          </a:p>
          <a:p>
            <a:r>
              <a:rPr lang="en-US" sz="500" dirty="0"/>
              <a:t>target = df[['education_code']]</a:t>
            </a:r>
          </a:p>
          <a:p>
            <a:r>
              <a:rPr lang="en-US" sz="500" dirty="0"/>
              <a:t>data = data.join(target)</a:t>
            </a:r>
          </a:p>
          <a:p>
            <a:r>
              <a:rPr lang="en-US" sz="500" dirty="0"/>
              <a:t>data = data.dropna()</a:t>
            </a:r>
          </a:p>
          <a:p>
            <a:r>
              <a:rPr lang="en-US" sz="500" dirty="0"/>
              <a:t>training_data, validation_data, training_labels, validation_labels = train_test_split(data[['essay_len','word_count','avg_word_len','i_freq', 'I_freq','me_freq', 'Me_freq']], data[['education_code']], test_size = 0.2, random_state = 101)</a:t>
            </a:r>
          </a:p>
          <a:p>
            <a:endParaRPr lang="en-US" sz="500" dirty="0"/>
          </a:p>
          <a:p>
            <a:endParaRPr lang="en-US" sz="500" dirty="0"/>
          </a:p>
          <a:p>
            <a:r>
              <a:rPr lang="en-US" sz="500" dirty="0"/>
              <a:t>classifier = MultinomialNB()</a:t>
            </a:r>
          </a:p>
          <a:p>
            <a:r>
              <a:rPr lang="en-US" sz="500" dirty="0"/>
              <a:t>classifier.fit(training_data,training_labels)</a:t>
            </a:r>
          </a:p>
          <a:p>
            <a:r>
              <a:rPr lang="en-US" sz="500" dirty="0"/>
              <a:t>print(classifier.score(validation_data,validation_labels))</a:t>
            </a:r>
          </a:p>
          <a:p>
            <a:r>
              <a:rPr lang="en-US" sz="500" dirty="0" err="1"/>
              <a:t>predicted_labels</a:t>
            </a:r>
            <a:r>
              <a:rPr lang="en-US" sz="500" dirty="0"/>
              <a:t> = classifier.predict(validation_data)</a:t>
            </a:r>
          </a:p>
          <a:p>
            <a:r>
              <a:rPr lang="en-US" sz="500" dirty="0"/>
              <a:t>print(classifier.score(validation_data,validation_labels))</a:t>
            </a:r>
          </a:p>
          <a:p>
            <a:r>
              <a:rPr lang="en-US" sz="500" dirty="0"/>
              <a:t>metrics = precision_recall_fscore_support(validation_labels, </a:t>
            </a:r>
            <a:r>
              <a:rPr lang="en-US" sz="500" dirty="0" err="1"/>
              <a:t>predicted_labels</a:t>
            </a:r>
            <a:r>
              <a:rPr lang="en-US" sz="500" dirty="0"/>
              <a:t>, average='weighted')</a:t>
            </a:r>
          </a:p>
          <a:p>
            <a:r>
              <a:rPr lang="en-US" sz="500" dirty="0"/>
              <a:t>print(metrics)</a:t>
            </a:r>
          </a:p>
        </p:txBody>
      </p:sp>
      <p:sp>
        <p:nvSpPr>
          <p:cNvPr id="5" name="TextBox 4">
            <a:extLst>
              <a:ext uri="{FF2B5EF4-FFF2-40B4-BE49-F238E27FC236}">
                <a16:creationId xmlns:a16="http://schemas.microsoft.com/office/drawing/2014/main" id="{3AA730C0-E2C4-EA44-ABE7-85B2D5CD0A4F}"/>
              </a:ext>
            </a:extLst>
          </p:cNvPr>
          <p:cNvSpPr txBox="1"/>
          <p:nvPr/>
        </p:nvSpPr>
        <p:spPr>
          <a:xfrm>
            <a:off x="226742" y="1089899"/>
            <a:ext cx="2231060" cy="323165"/>
          </a:xfrm>
          <a:prstGeom prst="rect">
            <a:avLst/>
          </a:prstGeom>
          <a:noFill/>
        </p:spPr>
        <p:txBody>
          <a:bodyPr wrap="none" rtlCol="0">
            <a:spAutoFit/>
          </a:bodyPr>
          <a:lstStyle/>
          <a:p>
            <a:r>
              <a:rPr lang="en-US" sz="1500" b="1" dirty="0"/>
              <a:t>With all essay stats, code:</a:t>
            </a:r>
          </a:p>
        </p:txBody>
      </p:sp>
      <p:sp>
        <p:nvSpPr>
          <p:cNvPr id="6" name="TextBox 5">
            <a:extLst>
              <a:ext uri="{FF2B5EF4-FFF2-40B4-BE49-F238E27FC236}">
                <a16:creationId xmlns:a16="http://schemas.microsoft.com/office/drawing/2014/main" id="{5733212A-4EAA-D64F-9E44-B3CA74C62526}"/>
              </a:ext>
            </a:extLst>
          </p:cNvPr>
          <p:cNvSpPr txBox="1"/>
          <p:nvPr/>
        </p:nvSpPr>
        <p:spPr>
          <a:xfrm>
            <a:off x="226742" y="3521333"/>
            <a:ext cx="2523768" cy="323165"/>
          </a:xfrm>
          <a:prstGeom prst="rect">
            <a:avLst/>
          </a:prstGeom>
          <a:noFill/>
        </p:spPr>
        <p:txBody>
          <a:bodyPr wrap="none" rtlCol="0">
            <a:spAutoFit/>
          </a:bodyPr>
          <a:lstStyle/>
          <a:p>
            <a:r>
              <a:rPr lang="en-US" sz="1500" b="1" dirty="0"/>
              <a:t>With only word counts, code:</a:t>
            </a:r>
          </a:p>
        </p:txBody>
      </p:sp>
      <p:sp>
        <p:nvSpPr>
          <p:cNvPr id="7" name="Rectangle 6">
            <a:extLst>
              <a:ext uri="{FF2B5EF4-FFF2-40B4-BE49-F238E27FC236}">
                <a16:creationId xmlns:a16="http://schemas.microsoft.com/office/drawing/2014/main" id="{0758BFD3-F7EB-3D49-B7EF-305E20A161FA}"/>
              </a:ext>
            </a:extLst>
          </p:cNvPr>
          <p:cNvSpPr/>
          <p:nvPr/>
        </p:nvSpPr>
        <p:spPr>
          <a:xfrm>
            <a:off x="226742" y="3844498"/>
            <a:ext cx="3029414" cy="1631216"/>
          </a:xfrm>
          <a:prstGeom prst="rect">
            <a:avLst/>
          </a:prstGeom>
          <a:ln>
            <a:solidFill>
              <a:schemeClr val="tx1"/>
            </a:solidFill>
          </a:ln>
        </p:spPr>
        <p:txBody>
          <a:bodyPr wrap="square">
            <a:spAutoFit/>
          </a:bodyPr>
          <a:lstStyle/>
          <a:p>
            <a:r>
              <a:rPr lang="en-US" sz="500" dirty="0"/>
              <a:t>%%time</a:t>
            </a:r>
          </a:p>
          <a:p>
            <a:r>
              <a:rPr lang="en-US" sz="500" dirty="0"/>
              <a:t># BM classifier: predict education level with essay text word counts </a:t>
            </a:r>
          </a:p>
          <a:p>
            <a:r>
              <a:rPr lang="en-US" sz="500" dirty="0"/>
              <a:t>from sklearn.naive_bayes import MultinomialNB</a:t>
            </a:r>
          </a:p>
          <a:p>
            <a:r>
              <a:rPr lang="en-US" sz="500" dirty="0"/>
              <a:t>from sklearn.model_selection import train_test_split</a:t>
            </a:r>
          </a:p>
          <a:p>
            <a:r>
              <a:rPr lang="en-US" sz="500" dirty="0"/>
              <a:t>from sklearn.metrics import precision_recall_fscore_support</a:t>
            </a:r>
          </a:p>
          <a:p>
            <a:endParaRPr lang="en-US" sz="500" dirty="0"/>
          </a:p>
          <a:p>
            <a:r>
              <a:rPr lang="en-US" sz="500" dirty="0"/>
              <a:t>data = feature_data2[['</a:t>
            </a:r>
            <a:r>
              <a:rPr lang="en-US" sz="500" dirty="0" err="1"/>
              <a:t>word_count</a:t>
            </a:r>
            <a:r>
              <a:rPr lang="en-US" sz="500" dirty="0"/>
              <a:t>']]</a:t>
            </a:r>
          </a:p>
          <a:p>
            <a:r>
              <a:rPr lang="en-US" sz="500" dirty="0"/>
              <a:t>target = df[['education_code']]</a:t>
            </a:r>
          </a:p>
          <a:p>
            <a:r>
              <a:rPr lang="en-US" sz="500" dirty="0"/>
              <a:t>data = data.join(target)</a:t>
            </a:r>
          </a:p>
          <a:p>
            <a:r>
              <a:rPr lang="en-US" sz="500" dirty="0"/>
              <a:t>data = data.dropna()</a:t>
            </a:r>
          </a:p>
          <a:p>
            <a:r>
              <a:rPr lang="en-US" sz="500" dirty="0"/>
              <a:t>training_data, validation_data, training_labels, validation_labels = train_test_split(data[['</a:t>
            </a:r>
            <a:r>
              <a:rPr lang="en-US" sz="500" dirty="0" err="1"/>
              <a:t>word_count</a:t>
            </a:r>
            <a:r>
              <a:rPr lang="en-US" sz="500" dirty="0"/>
              <a:t>']], data[['education_code']], test_size = 0.2, random_state = 101)</a:t>
            </a:r>
          </a:p>
          <a:p>
            <a:endParaRPr lang="en-US" sz="500" dirty="0"/>
          </a:p>
          <a:p>
            <a:endParaRPr lang="en-US" sz="500" dirty="0"/>
          </a:p>
          <a:p>
            <a:r>
              <a:rPr lang="en-US" sz="500" dirty="0"/>
              <a:t>classifier = MultinomialNB()</a:t>
            </a:r>
          </a:p>
          <a:p>
            <a:r>
              <a:rPr lang="en-US" sz="500" dirty="0"/>
              <a:t>classifier.fit(training_data,training_labels)</a:t>
            </a:r>
          </a:p>
          <a:p>
            <a:r>
              <a:rPr lang="en-US" sz="500" dirty="0" err="1"/>
              <a:t>predicted_labels</a:t>
            </a:r>
            <a:r>
              <a:rPr lang="en-US" sz="500" dirty="0"/>
              <a:t> = classifier.predict(validation_data)</a:t>
            </a:r>
          </a:p>
          <a:p>
            <a:r>
              <a:rPr lang="en-US" sz="500" dirty="0"/>
              <a:t>print(classifier.score(validation_data,validation_labels))</a:t>
            </a:r>
          </a:p>
          <a:p>
            <a:r>
              <a:rPr lang="en-US" sz="500" dirty="0"/>
              <a:t>metrics = precision_recall_fscore_support(validation_labels, </a:t>
            </a:r>
            <a:r>
              <a:rPr lang="en-US" sz="500" dirty="0" err="1"/>
              <a:t>predicted_labels</a:t>
            </a:r>
            <a:r>
              <a:rPr lang="en-US" sz="500" dirty="0"/>
              <a:t>, average='weighted')</a:t>
            </a:r>
          </a:p>
          <a:p>
            <a:r>
              <a:rPr lang="en-US" sz="500" dirty="0"/>
              <a:t>print(metrics)</a:t>
            </a:r>
          </a:p>
        </p:txBody>
      </p:sp>
      <p:sp>
        <p:nvSpPr>
          <p:cNvPr id="9" name="Rectangle 8">
            <a:extLst>
              <a:ext uri="{FF2B5EF4-FFF2-40B4-BE49-F238E27FC236}">
                <a16:creationId xmlns:a16="http://schemas.microsoft.com/office/drawing/2014/main" id="{92EED377-7222-0143-A30F-C258E123F6E8}"/>
              </a:ext>
            </a:extLst>
          </p:cNvPr>
          <p:cNvSpPr/>
          <p:nvPr/>
        </p:nvSpPr>
        <p:spPr>
          <a:xfrm>
            <a:off x="3862038" y="1396337"/>
            <a:ext cx="7333785" cy="923330"/>
          </a:xfrm>
          <a:prstGeom prst="rect">
            <a:avLst/>
          </a:prstGeom>
        </p:spPr>
        <p:txBody>
          <a:bodyPr wrap="square">
            <a:spAutoFit/>
          </a:bodyPr>
          <a:lstStyle/>
          <a:p>
            <a:r>
              <a:rPr lang="en-US" dirty="0"/>
              <a:t>CPU times: user 64.2 ms, sys: 9.06 ms, total: 73.2 ms Wall time: 72 ms</a:t>
            </a:r>
          </a:p>
          <a:p>
            <a:endParaRPr lang="en-US" dirty="0"/>
          </a:p>
          <a:p>
            <a:r>
              <a:rPr lang="en-US" dirty="0"/>
              <a:t>Precision = 0.53373, Recall = 0.730572, F1-score = 0.61683.</a:t>
            </a:r>
          </a:p>
        </p:txBody>
      </p:sp>
      <p:sp>
        <p:nvSpPr>
          <p:cNvPr id="11" name="Rectangle 10">
            <a:extLst>
              <a:ext uri="{FF2B5EF4-FFF2-40B4-BE49-F238E27FC236}">
                <a16:creationId xmlns:a16="http://schemas.microsoft.com/office/drawing/2014/main" id="{C992BBF9-792D-774A-A52C-AD78B54FA2AE}"/>
              </a:ext>
            </a:extLst>
          </p:cNvPr>
          <p:cNvSpPr/>
          <p:nvPr/>
        </p:nvSpPr>
        <p:spPr>
          <a:xfrm>
            <a:off x="3862038" y="3953328"/>
            <a:ext cx="7088459" cy="923330"/>
          </a:xfrm>
          <a:prstGeom prst="rect">
            <a:avLst/>
          </a:prstGeom>
        </p:spPr>
        <p:txBody>
          <a:bodyPr wrap="square">
            <a:spAutoFit/>
          </a:bodyPr>
          <a:lstStyle/>
          <a:p>
            <a:r>
              <a:rPr lang="en-US" dirty="0"/>
              <a:t>CPU times: user 60.5 ms, sys: 12.9 ms, total: 73.5 ms Wall time: 58.7 ms</a:t>
            </a:r>
          </a:p>
          <a:p>
            <a:endParaRPr lang="en-US" dirty="0"/>
          </a:p>
          <a:p>
            <a:r>
              <a:rPr lang="en-US" dirty="0"/>
              <a:t>Precision = 0.5266, Recall = 0.7256758, F1-score = 0.610317.</a:t>
            </a:r>
          </a:p>
        </p:txBody>
      </p:sp>
      <p:sp>
        <p:nvSpPr>
          <p:cNvPr id="12" name="TextBox 11">
            <a:extLst>
              <a:ext uri="{FF2B5EF4-FFF2-40B4-BE49-F238E27FC236}">
                <a16:creationId xmlns:a16="http://schemas.microsoft.com/office/drawing/2014/main" id="{162014D3-35B8-6D4F-91E5-43C749A59ABB}"/>
              </a:ext>
            </a:extLst>
          </p:cNvPr>
          <p:cNvSpPr txBox="1"/>
          <p:nvPr/>
        </p:nvSpPr>
        <p:spPr>
          <a:xfrm>
            <a:off x="780585" y="5638289"/>
            <a:ext cx="11128917" cy="1200329"/>
          </a:xfrm>
          <a:prstGeom prst="rect">
            <a:avLst/>
          </a:prstGeom>
          <a:noFill/>
        </p:spPr>
        <p:txBody>
          <a:bodyPr wrap="square" rtlCol="0">
            <a:spAutoFit/>
          </a:bodyPr>
          <a:lstStyle/>
          <a:p>
            <a:r>
              <a:rPr lang="en-US" dirty="0"/>
              <a:t>Both models perform similar to each other, indicating that additional assay parameters had limited predictive power, then just word count itself;</a:t>
            </a:r>
          </a:p>
          <a:p>
            <a:r>
              <a:rPr lang="en-US" dirty="0"/>
              <a:t>Though MNB performed faster then K-means, Precision of K-means model with all essay statistics is higher on average then of MNB.</a:t>
            </a:r>
          </a:p>
        </p:txBody>
      </p:sp>
    </p:spTree>
    <p:extLst>
      <p:ext uri="{BB962C8B-B14F-4D97-AF65-F5344CB8AC3E}">
        <p14:creationId xmlns:p14="http://schemas.microsoft.com/office/powerpoint/2010/main" val="382232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52D3-AD25-A545-8BE5-11FCF18FA315}"/>
              </a:ext>
            </a:extLst>
          </p:cNvPr>
          <p:cNvSpPr>
            <a:spLocks noGrp="1"/>
          </p:cNvSpPr>
          <p:nvPr>
            <p:ph type="title"/>
          </p:nvPr>
        </p:nvSpPr>
        <p:spPr>
          <a:xfrm>
            <a:off x="0" y="-178466"/>
            <a:ext cx="12192000" cy="1325563"/>
          </a:xfrm>
        </p:spPr>
        <p:txBody>
          <a:bodyPr>
            <a:normAutofit/>
          </a:bodyPr>
          <a:lstStyle/>
          <a:p>
            <a:r>
              <a:rPr lang="en-US" sz="3000" b="1" dirty="0"/>
              <a:t>Predict education level with selected essay statistics: essay length, average word length, ”i” frequency, “me” frequency. SVM classifier</a:t>
            </a:r>
          </a:p>
        </p:txBody>
      </p:sp>
      <p:sp>
        <p:nvSpPr>
          <p:cNvPr id="4" name="Rectangle 3">
            <a:extLst>
              <a:ext uri="{FF2B5EF4-FFF2-40B4-BE49-F238E27FC236}">
                <a16:creationId xmlns:a16="http://schemas.microsoft.com/office/drawing/2014/main" id="{F4CBDD01-A5BE-4D4A-B45B-93B894A0D704}"/>
              </a:ext>
            </a:extLst>
          </p:cNvPr>
          <p:cNvSpPr/>
          <p:nvPr/>
        </p:nvSpPr>
        <p:spPr>
          <a:xfrm>
            <a:off x="335902" y="1457648"/>
            <a:ext cx="3259494" cy="5324535"/>
          </a:xfrm>
          <a:prstGeom prst="rect">
            <a:avLst/>
          </a:prstGeom>
          <a:ln>
            <a:solidFill>
              <a:schemeClr val="tx1"/>
            </a:solidFill>
          </a:ln>
        </p:spPr>
        <p:txBody>
          <a:bodyPr wrap="square">
            <a:spAutoFit/>
          </a:bodyPr>
          <a:lstStyle/>
          <a:p>
            <a:r>
              <a:rPr lang="en-US" sz="500" dirty="0">
                <a:latin typeface="Arial" panose="020B0604020202020204" pitchFamily="34" charset="0"/>
                <a:cs typeface="Arial" panose="020B0604020202020204" pitchFamily="34" charset="0"/>
              </a:rPr>
              <a:t>%%time</a:t>
            </a:r>
          </a:p>
          <a:p>
            <a:r>
              <a:rPr lang="en-US" sz="500" dirty="0">
                <a:latin typeface="Arial" panose="020B0604020202020204" pitchFamily="34" charset="0"/>
                <a:cs typeface="Arial" panose="020B0604020202020204" pitchFamily="34" charset="0"/>
              </a:rPr>
              <a:t>from sklearn.svm import SVC</a:t>
            </a:r>
          </a:p>
          <a:p>
            <a:r>
              <a:rPr lang="en-US" sz="500" dirty="0">
                <a:latin typeface="Arial" panose="020B0604020202020204" pitchFamily="34" charset="0"/>
                <a:cs typeface="Arial" panose="020B0604020202020204" pitchFamily="34" charset="0"/>
              </a:rPr>
              <a:t>from sklearn.model_selection import train_test_split</a:t>
            </a:r>
          </a:p>
          <a:p>
            <a:r>
              <a:rPr lang="en-US" sz="500" dirty="0">
                <a:latin typeface="Arial" panose="020B0604020202020204" pitchFamily="34" charset="0"/>
                <a:cs typeface="Arial" panose="020B0604020202020204" pitchFamily="34" charset="0"/>
              </a:rPr>
              <a:t>from sklearn.metrics import precision_recall_fscore_support</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data = feature_data[['</a:t>
            </a:r>
            <a:r>
              <a:rPr lang="en-US" sz="500" dirty="0" err="1">
                <a:latin typeface="Arial" panose="020B0604020202020204" pitchFamily="34" charset="0"/>
                <a:cs typeface="Arial" panose="020B0604020202020204" pitchFamily="34" charset="0"/>
              </a:rPr>
              <a:t>essay_len','avg_word_len','i_freq','me_freq</a:t>
            </a:r>
            <a:r>
              <a:rPr lang="en-US" sz="500" dirty="0">
                <a:latin typeface="Arial" panose="020B0604020202020204" pitchFamily="34" charset="0"/>
                <a:cs typeface="Arial" panose="020B0604020202020204" pitchFamily="34" charset="0"/>
              </a:rPr>
              <a:t>']]</a:t>
            </a:r>
          </a:p>
          <a:p>
            <a:r>
              <a:rPr lang="en-US" sz="500" dirty="0">
                <a:latin typeface="Arial" panose="020B0604020202020204" pitchFamily="34" charset="0"/>
                <a:cs typeface="Arial" panose="020B0604020202020204" pitchFamily="34" charset="0"/>
              </a:rPr>
              <a:t>target = df[['education_code']]</a:t>
            </a:r>
          </a:p>
          <a:p>
            <a:r>
              <a:rPr lang="en-US" sz="500" dirty="0">
                <a:latin typeface="Arial" panose="020B0604020202020204" pitchFamily="34" charset="0"/>
                <a:cs typeface="Arial" panose="020B0604020202020204" pitchFamily="34" charset="0"/>
              </a:rPr>
              <a:t>data = data.join(target)</a:t>
            </a:r>
          </a:p>
          <a:p>
            <a:r>
              <a:rPr lang="en-US" sz="500" dirty="0">
                <a:latin typeface="Arial" panose="020B0604020202020204" pitchFamily="34" charset="0"/>
                <a:cs typeface="Arial" panose="020B0604020202020204" pitchFamily="34" charset="0"/>
              </a:rPr>
              <a:t>data = data.dropna()</a:t>
            </a:r>
          </a:p>
          <a:p>
            <a:r>
              <a:rPr lang="en-US" sz="500" dirty="0">
                <a:latin typeface="Arial" panose="020B0604020202020204" pitchFamily="34" charset="0"/>
                <a:cs typeface="Arial" panose="020B0604020202020204" pitchFamily="34" charset="0"/>
              </a:rPr>
              <a:t>training_data, validation_data, training_labels, validation_labels = train_test_split(data[['</a:t>
            </a:r>
            <a:r>
              <a:rPr lang="en-US" sz="500" dirty="0" err="1">
                <a:latin typeface="Arial" panose="020B0604020202020204" pitchFamily="34" charset="0"/>
                <a:cs typeface="Arial" panose="020B0604020202020204" pitchFamily="34" charset="0"/>
              </a:rPr>
              <a:t>essay_len','avg_word_len','i_freq','me_freq</a:t>
            </a:r>
            <a:r>
              <a:rPr lang="en-US" sz="500" dirty="0">
                <a:latin typeface="Arial" panose="020B0604020202020204" pitchFamily="34" charset="0"/>
                <a:cs typeface="Arial" panose="020B0604020202020204" pitchFamily="34" charset="0"/>
              </a:rPr>
              <a:t>']], data[['education_code']], test_size = 0.2, random_state = 101)</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gamma_list = []</a:t>
            </a:r>
          </a:p>
          <a:p>
            <a:r>
              <a:rPr lang="en-US" sz="500" dirty="0">
                <a:latin typeface="Arial" panose="020B0604020202020204" pitchFamily="34" charset="0"/>
                <a:cs typeface="Arial" panose="020B0604020202020204" pitchFamily="34" charset="0"/>
              </a:rPr>
              <a:t>accuracies = []</a:t>
            </a:r>
          </a:p>
          <a:p>
            <a:r>
              <a:rPr lang="en-US" sz="500" dirty="0">
                <a:latin typeface="Arial" panose="020B0604020202020204" pitchFamily="34" charset="0"/>
                <a:cs typeface="Arial" panose="020B0604020202020204" pitchFamily="34" charset="0"/>
              </a:rPr>
              <a:t>metrics = []</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for g in np.arange(1, 10, 1):</a:t>
            </a:r>
          </a:p>
          <a:p>
            <a:r>
              <a:rPr lang="en-US" sz="500" dirty="0">
                <a:latin typeface="Arial" panose="020B0604020202020204" pitchFamily="34" charset="0"/>
                <a:cs typeface="Arial" panose="020B0604020202020204" pitchFamily="34" charset="0"/>
              </a:rPr>
              <a:t>    classifier = SVC(kernel = 'rbf', gamma=g)</a:t>
            </a:r>
          </a:p>
          <a:p>
            <a:r>
              <a:rPr lang="en-US" sz="500" dirty="0">
                <a:latin typeface="Arial" panose="020B0604020202020204" pitchFamily="34" charset="0"/>
                <a:cs typeface="Arial" panose="020B0604020202020204" pitchFamily="34" charset="0"/>
              </a:rPr>
              <a:t>    classifier.fit(training_data, training_labels)</a:t>
            </a:r>
          </a:p>
          <a:p>
            <a:r>
              <a:rPr lang="en-US" sz="500" dirty="0">
                <a:latin typeface="Arial" panose="020B0604020202020204" pitchFamily="34" charset="0"/>
                <a:cs typeface="Arial" panose="020B0604020202020204" pitchFamily="34" charset="0"/>
              </a:rPr>
              <a:t>    predict_labels = classifier.predict(validation_data)</a:t>
            </a:r>
          </a:p>
          <a:p>
            <a:r>
              <a:rPr lang="en-US" sz="500" dirty="0">
                <a:latin typeface="Arial" panose="020B0604020202020204" pitchFamily="34" charset="0"/>
                <a:cs typeface="Arial" panose="020B0604020202020204" pitchFamily="34" charset="0"/>
              </a:rPr>
              <a:t>    #print(classifier.score(validation_data, validation_labels))</a:t>
            </a:r>
          </a:p>
          <a:p>
            <a:r>
              <a:rPr lang="en-US" sz="500" dirty="0">
                <a:latin typeface="Arial" panose="020B0604020202020204" pitchFamily="34" charset="0"/>
                <a:cs typeface="Arial" panose="020B0604020202020204" pitchFamily="34" charset="0"/>
              </a:rPr>
              <a:t>    gamma_list.append(g)</a:t>
            </a:r>
          </a:p>
          <a:p>
            <a:r>
              <a:rPr lang="en-US" sz="500" dirty="0">
                <a:latin typeface="Arial" panose="020B0604020202020204" pitchFamily="34" charset="0"/>
                <a:cs typeface="Arial" panose="020B0604020202020204" pitchFamily="34" charset="0"/>
              </a:rPr>
              <a:t>    accuracies.append(classifier.score(validation_data, validation_labels))</a:t>
            </a:r>
          </a:p>
          <a:p>
            <a:r>
              <a:rPr lang="en-US" sz="500" dirty="0">
                <a:latin typeface="Arial" panose="020B0604020202020204" pitchFamily="34" charset="0"/>
                <a:cs typeface="Arial" panose="020B0604020202020204" pitchFamily="34" charset="0"/>
              </a:rPr>
              <a:t>    metrics.append(precision_recall_fscore_support(validation_labels, predict_labels, average='weighted'))</a:t>
            </a:r>
          </a:p>
          <a:p>
            <a:r>
              <a:rPr lang="en-US" sz="500" dirty="0">
                <a:latin typeface="Arial" panose="020B0604020202020204" pitchFamily="34" charset="0"/>
                <a:cs typeface="Arial" panose="020B0604020202020204" pitchFamily="34" charset="0"/>
              </a:rPr>
              <a:t>    </a:t>
            </a:r>
          </a:p>
          <a:p>
            <a:r>
              <a:rPr lang="en-US" sz="500" dirty="0">
                <a:latin typeface="Arial" panose="020B0604020202020204" pitchFamily="34" charset="0"/>
                <a:cs typeface="Arial" panose="020B0604020202020204" pitchFamily="34" charset="0"/>
              </a:rPr>
              <a:t>metrics = np.array(metrics)</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accuracy:</a:t>
            </a:r>
          </a:p>
          <a:p>
            <a:r>
              <a:rPr lang="en-US" sz="500" dirty="0">
                <a:latin typeface="Arial" panose="020B0604020202020204" pitchFamily="34" charset="0"/>
                <a:cs typeface="Arial" panose="020B0604020202020204" pitchFamily="34" charset="0"/>
              </a:rPr>
              <a:t>plt.subplot(221)</a:t>
            </a:r>
          </a:p>
          <a:p>
            <a:r>
              <a:rPr lang="en-US" sz="500" dirty="0">
                <a:latin typeface="Arial" panose="020B0604020202020204" pitchFamily="34" charset="0"/>
                <a:cs typeface="Arial" panose="020B0604020202020204" pitchFamily="34" charset="0"/>
              </a:rPr>
              <a:t>plt.plot(gamma_list,accuracies)</a:t>
            </a:r>
          </a:p>
          <a:p>
            <a:r>
              <a:rPr lang="en-US" sz="500" dirty="0">
                <a:latin typeface="Arial" panose="020B0604020202020204" pitchFamily="34" charset="0"/>
                <a:cs typeface="Arial" panose="020B0604020202020204" pitchFamily="34" charset="0"/>
              </a:rPr>
              <a:t>plt.xlabel("gamma")</a:t>
            </a:r>
          </a:p>
          <a:p>
            <a:r>
              <a:rPr lang="en-US" sz="500" dirty="0">
                <a:latin typeface="Arial" panose="020B0604020202020204" pitchFamily="34" charset="0"/>
                <a:cs typeface="Arial" panose="020B0604020202020204" pitchFamily="34" charset="0"/>
              </a:rPr>
              <a:t>plt.ylabel("Validation Accuracy")</a:t>
            </a:r>
          </a:p>
          <a:p>
            <a:r>
              <a:rPr lang="en-US" sz="500" dirty="0">
                <a:latin typeface="Arial" panose="020B0604020202020204" pitchFamily="34" charset="0"/>
                <a:cs typeface="Arial" panose="020B0604020202020204" pitchFamily="34" charset="0"/>
              </a:rPr>
              <a:t>plt.title("Sex Classifier Accuracy")</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plt.subplot(222)</a:t>
            </a:r>
          </a:p>
          <a:p>
            <a:r>
              <a:rPr lang="en-US" sz="500" dirty="0">
                <a:latin typeface="Arial" panose="020B0604020202020204" pitchFamily="34" charset="0"/>
                <a:cs typeface="Arial" panose="020B0604020202020204" pitchFamily="34" charset="0"/>
              </a:rPr>
              <a:t>plt.plot(gamma_list,metrics[:,0])</a:t>
            </a:r>
          </a:p>
          <a:p>
            <a:r>
              <a:rPr lang="en-US" sz="500" dirty="0">
                <a:latin typeface="Arial" panose="020B0604020202020204" pitchFamily="34" charset="0"/>
                <a:cs typeface="Arial" panose="020B0604020202020204" pitchFamily="34" charset="0"/>
              </a:rPr>
              <a:t>plt.xlabel("gamma")</a:t>
            </a:r>
          </a:p>
          <a:p>
            <a:r>
              <a:rPr lang="en-US" sz="500" dirty="0">
                <a:latin typeface="Arial" panose="020B0604020202020204" pitchFamily="34" charset="0"/>
                <a:cs typeface="Arial" panose="020B0604020202020204" pitchFamily="34" charset="0"/>
              </a:rPr>
              <a:t>plt.ylabel("Validation Precision")</a:t>
            </a:r>
          </a:p>
          <a:p>
            <a:r>
              <a:rPr lang="en-US" sz="500" dirty="0">
                <a:latin typeface="Arial" panose="020B0604020202020204" pitchFamily="34" charset="0"/>
                <a:cs typeface="Arial" panose="020B0604020202020204" pitchFamily="34" charset="0"/>
              </a:rPr>
              <a:t>plt.title("Sex Classifier Precision")</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recall:</a:t>
            </a:r>
          </a:p>
          <a:p>
            <a:r>
              <a:rPr lang="en-US" sz="500" dirty="0">
                <a:latin typeface="Arial" panose="020B0604020202020204" pitchFamily="34" charset="0"/>
                <a:cs typeface="Arial" panose="020B0604020202020204" pitchFamily="34" charset="0"/>
              </a:rPr>
              <a:t>plt.subplot(223)</a:t>
            </a:r>
          </a:p>
          <a:p>
            <a:r>
              <a:rPr lang="en-US" sz="500" dirty="0">
                <a:latin typeface="Arial" panose="020B0604020202020204" pitchFamily="34" charset="0"/>
                <a:cs typeface="Arial" panose="020B0604020202020204" pitchFamily="34" charset="0"/>
              </a:rPr>
              <a:t>plt.plot(gamma_list,metrics[:,1])</a:t>
            </a:r>
          </a:p>
          <a:p>
            <a:r>
              <a:rPr lang="en-US" sz="500" dirty="0">
                <a:latin typeface="Arial" panose="020B0604020202020204" pitchFamily="34" charset="0"/>
                <a:cs typeface="Arial" panose="020B0604020202020204" pitchFamily="34" charset="0"/>
              </a:rPr>
              <a:t>plt.xlabel("gamma")</a:t>
            </a:r>
          </a:p>
          <a:p>
            <a:r>
              <a:rPr lang="en-US" sz="500" dirty="0">
                <a:latin typeface="Arial" panose="020B0604020202020204" pitchFamily="34" charset="0"/>
                <a:cs typeface="Arial" panose="020B0604020202020204" pitchFamily="34" charset="0"/>
              </a:rPr>
              <a:t>plt.ylabel("Validation Recall")</a:t>
            </a:r>
          </a:p>
          <a:p>
            <a:r>
              <a:rPr lang="en-US" sz="500" dirty="0">
                <a:latin typeface="Arial" panose="020B0604020202020204" pitchFamily="34" charset="0"/>
                <a:cs typeface="Arial" panose="020B0604020202020204" pitchFamily="34" charset="0"/>
              </a:rPr>
              <a:t>plt.title("Sex Classifier Recall")</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plt.subplot(224)</a:t>
            </a:r>
          </a:p>
          <a:p>
            <a:r>
              <a:rPr lang="en-US" sz="500" dirty="0">
                <a:latin typeface="Arial" panose="020B0604020202020204" pitchFamily="34" charset="0"/>
                <a:cs typeface="Arial" panose="020B0604020202020204" pitchFamily="34" charset="0"/>
              </a:rPr>
              <a:t>plt.plot(gamma_list,metrics[:,2])</a:t>
            </a:r>
          </a:p>
          <a:p>
            <a:r>
              <a:rPr lang="en-US" sz="500" dirty="0">
                <a:latin typeface="Arial" panose="020B0604020202020204" pitchFamily="34" charset="0"/>
                <a:cs typeface="Arial" panose="020B0604020202020204" pitchFamily="34" charset="0"/>
              </a:rPr>
              <a:t>plt.xlabel("gamma")</a:t>
            </a:r>
          </a:p>
          <a:p>
            <a:r>
              <a:rPr lang="en-US" sz="500" dirty="0">
                <a:latin typeface="Arial" panose="020B0604020202020204" pitchFamily="34" charset="0"/>
                <a:cs typeface="Arial" panose="020B0604020202020204" pitchFamily="34" charset="0"/>
              </a:rPr>
              <a:t>plt.ylabel("Validation Fscore")</a:t>
            </a:r>
          </a:p>
          <a:p>
            <a:r>
              <a:rPr lang="en-US" sz="500" dirty="0">
                <a:latin typeface="Arial" panose="020B0604020202020204" pitchFamily="34" charset="0"/>
                <a:cs typeface="Arial" panose="020B0604020202020204" pitchFamily="34" charset="0"/>
              </a:rPr>
              <a:t>plt.title("Sex Classifier Fscore")</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plt.tight_layout()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plt.show()</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#print(k_list[15],accuracies[15], metrics[15])</a:t>
            </a:r>
          </a:p>
        </p:txBody>
      </p:sp>
      <p:pic>
        <p:nvPicPr>
          <p:cNvPr id="5" name="Picture 4">
            <a:extLst>
              <a:ext uri="{FF2B5EF4-FFF2-40B4-BE49-F238E27FC236}">
                <a16:creationId xmlns:a16="http://schemas.microsoft.com/office/drawing/2014/main" id="{3C5CC6F6-D7DD-5545-BA1A-082A8CEA0D17}"/>
              </a:ext>
            </a:extLst>
          </p:cNvPr>
          <p:cNvPicPr>
            <a:picLocks noChangeAspect="1"/>
          </p:cNvPicPr>
          <p:nvPr/>
        </p:nvPicPr>
        <p:blipFill>
          <a:blip r:embed="rId2"/>
          <a:stretch>
            <a:fillRect/>
          </a:stretch>
        </p:blipFill>
        <p:spPr>
          <a:xfrm>
            <a:off x="5224365" y="1457648"/>
            <a:ext cx="5121988" cy="3382445"/>
          </a:xfrm>
          <a:prstGeom prst="rect">
            <a:avLst/>
          </a:prstGeom>
        </p:spPr>
      </p:pic>
      <p:sp>
        <p:nvSpPr>
          <p:cNvPr id="6" name="Rectangle 5">
            <a:extLst>
              <a:ext uri="{FF2B5EF4-FFF2-40B4-BE49-F238E27FC236}">
                <a16:creationId xmlns:a16="http://schemas.microsoft.com/office/drawing/2014/main" id="{C9C1A533-4E77-C242-A72C-4FA573821166}"/>
              </a:ext>
            </a:extLst>
          </p:cNvPr>
          <p:cNvSpPr/>
          <p:nvPr/>
        </p:nvSpPr>
        <p:spPr>
          <a:xfrm>
            <a:off x="4211216" y="5150644"/>
            <a:ext cx="7644882" cy="1754326"/>
          </a:xfrm>
          <a:prstGeom prst="rect">
            <a:avLst/>
          </a:prstGeom>
        </p:spPr>
        <p:txBody>
          <a:bodyPr wrap="square">
            <a:spAutoFit/>
          </a:bodyPr>
          <a:lstStyle/>
          <a:p>
            <a:r>
              <a:rPr lang="en-US" dirty="0"/>
              <a:t>CPU times: user 33min 56s, sys: 21.4 s, total: 34min 18s Wall time: 1h 31min 8s</a:t>
            </a:r>
          </a:p>
          <a:p>
            <a:endParaRPr lang="en-US" dirty="0"/>
          </a:p>
          <a:p>
            <a:r>
              <a:rPr lang="en-US" dirty="0"/>
              <a:t>Modelling </a:t>
            </a:r>
            <a:r>
              <a:rPr lang="en-US" b="1" dirty="0"/>
              <a:t>is extremely slow </a:t>
            </a:r>
            <a:r>
              <a:rPr lang="en-US" dirty="0"/>
              <a:t>and reached comparable accuracy with K-means at certain gamma parameters.  I do not see the benefits of using SVM </a:t>
            </a:r>
          </a:p>
          <a:p>
            <a:r>
              <a:rPr lang="en-US" dirty="0"/>
              <a:t>*Apologies for the plot titles – there is a typo in the code</a:t>
            </a:r>
          </a:p>
          <a:p>
            <a:endParaRPr lang="en-US" dirty="0"/>
          </a:p>
        </p:txBody>
      </p:sp>
      <p:sp>
        <p:nvSpPr>
          <p:cNvPr id="7" name="TextBox 6">
            <a:extLst>
              <a:ext uri="{FF2B5EF4-FFF2-40B4-BE49-F238E27FC236}">
                <a16:creationId xmlns:a16="http://schemas.microsoft.com/office/drawing/2014/main" id="{F7F403A2-4DF1-3B4F-9AA2-A573F4B24DD5}"/>
              </a:ext>
            </a:extLst>
          </p:cNvPr>
          <p:cNvSpPr txBox="1"/>
          <p:nvPr/>
        </p:nvSpPr>
        <p:spPr>
          <a:xfrm>
            <a:off x="335902" y="1094516"/>
            <a:ext cx="775725" cy="369332"/>
          </a:xfrm>
          <a:prstGeom prst="rect">
            <a:avLst/>
          </a:prstGeom>
          <a:noFill/>
        </p:spPr>
        <p:txBody>
          <a:bodyPr wrap="none" rtlCol="0">
            <a:spAutoFit/>
          </a:bodyPr>
          <a:lstStyle/>
          <a:p>
            <a:r>
              <a:rPr lang="en-US" dirty="0"/>
              <a:t>CODE:</a:t>
            </a:r>
          </a:p>
        </p:txBody>
      </p:sp>
      <p:sp>
        <p:nvSpPr>
          <p:cNvPr id="8" name="TextBox 7">
            <a:extLst>
              <a:ext uri="{FF2B5EF4-FFF2-40B4-BE49-F238E27FC236}">
                <a16:creationId xmlns:a16="http://schemas.microsoft.com/office/drawing/2014/main" id="{2335C435-C4E7-7349-BD46-CC8EF69E0205}"/>
              </a:ext>
            </a:extLst>
          </p:cNvPr>
          <p:cNvSpPr txBox="1"/>
          <p:nvPr/>
        </p:nvSpPr>
        <p:spPr>
          <a:xfrm>
            <a:off x="5743163" y="1369723"/>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711519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73D2-4EE7-FB49-A31A-CA919C499886}"/>
              </a:ext>
            </a:extLst>
          </p:cNvPr>
          <p:cNvSpPr>
            <a:spLocks noGrp="1"/>
          </p:cNvSpPr>
          <p:nvPr>
            <p:ph type="title"/>
          </p:nvPr>
        </p:nvSpPr>
        <p:spPr>
          <a:xfrm>
            <a:off x="0" y="-144829"/>
            <a:ext cx="11353800" cy="1325563"/>
          </a:xfrm>
        </p:spPr>
        <p:txBody>
          <a:bodyPr>
            <a:normAutofit/>
          </a:bodyPr>
          <a:lstStyle/>
          <a:p>
            <a:r>
              <a:rPr lang="en-US" sz="3000" b="1" dirty="0"/>
              <a:t>Predict education level with essay statistics, conclusion</a:t>
            </a:r>
          </a:p>
        </p:txBody>
      </p:sp>
      <p:sp>
        <p:nvSpPr>
          <p:cNvPr id="3" name="Content Placeholder 2">
            <a:extLst>
              <a:ext uri="{FF2B5EF4-FFF2-40B4-BE49-F238E27FC236}">
                <a16:creationId xmlns:a16="http://schemas.microsoft.com/office/drawing/2014/main" id="{CF76A980-06B6-164A-8484-78ACBAFE9164}"/>
              </a:ext>
            </a:extLst>
          </p:cNvPr>
          <p:cNvSpPr>
            <a:spLocks noGrp="1"/>
          </p:cNvSpPr>
          <p:nvPr>
            <p:ph idx="1"/>
          </p:nvPr>
        </p:nvSpPr>
        <p:spPr/>
        <p:txBody>
          <a:bodyPr>
            <a:normAutofit fontScale="92500" lnSpcReduction="20000"/>
          </a:bodyPr>
          <a:lstStyle/>
          <a:p>
            <a:r>
              <a:rPr lang="en-US" dirty="0"/>
              <a:t>All tested classifiers (K-means, SVC, MNB) performed better then chance. Linear regression failed to build adequate model (not shown).</a:t>
            </a:r>
          </a:p>
          <a:p>
            <a:endParaRPr lang="en-US" dirty="0"/>
          </a:p>
          <a:p>
            <a:r>
              <a:rPr lang="en-US" dirty="0"/>
              <a:t>Building model based on all essay statistics (essay length + word count + average word length + ”i” frequency + “me” frequency) gave better results then just on word count, as governed by precision score of K-means and MNB results</a:t>
            </a:r>
          </a:p>
          <a:p>
            <a:endParaRPr lang="en-US" dirty="0"/>
          </a:p>
          <a:p>
            <a:r>
              <a:rPr lang="en-US" dirty="0"/>
              <a:t>All together that may indicate that there is a clear difference in writing styles between college-level, high school level and drop-out participants.  It may be a reflection of certain themes people talk, their experiences, their choice of words, or simply generation differences: college-level people are older then high-schoolers in general.</a:t>
            </a:r>
          </a:p>
          <a:p>
            <a:endParaRPr lang="en-US" dirty="0"/>
          </a:p>
        </p:txBody>
      </p:sp>
    </p:spTree>
    <p:extLst>
      <p:ext uri="{BB962C8B-B14F-4D97-AF65-F5344CB8AC3E}">
        <p14:creationId xmlns:p14="http://schemas.microsoft.com/office/powerpoint/2010/main" val="2995793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330B-EA25-A746-9B9B-2B5ACD9474D3}"/>
              </a:ext>
            </a:extLst>
          </p:cNvPr>
          <p:cNvSpPr>
            <a:spLocks noGrp="1"/>
          </p:cNvSpPr>
          <p:nvPr>
            <p:ph type="title"/>
          </p:nvPr>
        </p:nvSpPr>
        <p:spPr>
          <a:xfrm>
            <a:off x="0" y="-138908"/>
            <a:ext cx="11930063" cy="1325563"/>
          </a:xfrm>
        </p:spPr>
        <p:txBody>
          <a:bodyPr>
            <a:normAutofit/>
          </a:bodyPr>
          <a:lstStyle/>
          <a:p>
            <a:r>
              <a:rPr lang="en-US" sz="3000" b="1" dirty="0"/>
              <a:t>Predict zodiac based on essay statistics, K-means</a:t>
            </a:r>
          </a:p>
        </p:txBody>
      </p:sp>
      <p:sp>
        <p:nvSpPr>
          <p:cNvPr id="4" name="Rectangle 3">
            <a:extLst>
              <a:ext uri="{FF2B5EF4-FFF2-40B4-BE49-F238E27FC236}">
                <a16:creationId xmlns:a16="http://schemas.microsoft.com/office/drawing/2014/main" id="{62935633-3E9B-0543-A34D-D93C11DCF8A3}"/>
              </a:ext>
            </a:extLst>
          </p:cNvPr>
          <p:cNvSpPr/>
          <p:nvPr/>
        </p:nvSpPr>
        <p:spPr>
          <a:xfrm>
            <a:off x="261937" y="1343818"/>
            <a:ext cx="2509838" cy="5324535"/>
          </a:xfrm>
          <a:prstGeom prst="rect">
            <a:avLst/>
          </a:prstGeom>
          <a:ln>
            <a:solidFill>
              <a:schemeClr val="tx1"/>
            </a:solidFill>
          </a:ln>
        </p:spPr>
        <p:txBody>
          <a:bodyPr wrap="square">
            <a:spAutoFit/>
          </a:bodyPr>
          <a:lstStyle/>
          <a:p>
            <a:r>
              <a:rPr lang="en-US" sz="500" dirty="0">
                <a:latin typeface="Arial" panose="020B0604020202020204" pitchFamily="34" charset="0"/>
                <a:cs typeface="Arial" panose="020B0604020202020204" pitchFamily="34" charset="0"/>
              </a:rPr>
              <a:t>%%time</a:t>
            </a:r>
          </a:p>
          <a:p>
            <a:r>
              <a:rPr lang="en-US" sz="500" dirty="0">
                <a:latin typeface="Arial" panose="020B0604020202020204" pitchFamily="34" charset="0"/>
                <a:cs typeface="Arial" panose="020B0604020202020204" pitchFamily="34" charset="0"/>
              </a:rPr>
              <a:t>#predict zodiac with essay text word counts (+ essay length and word length)</a:t>
            </a:r>
          </a:p>
          <a:p>
            <a:r>
              <a:rPr lang="en-US" sz="500" dirty="0">
                <a:latin typeface="Arial" panose="020B0604020202020204" pitchFamily="34" charset="0"/>
                <a:cs typeface="Arial" panose="020B0604020202020204" pitchFamily="34" charset="0"/>
              </a:rPr>
              <a:t>from sklearn.model_selection import train_test_split</a:t>
            </a:r>
          </a:p>
          <a:p>
            <a:r>
              <a:rPr lang="en-US" sz="500" dirty="0">
                <a:latin typeface="Arial" panose="020B0604020202020204" pitchFamily="34" charset="0"/>
                <a:cs typeface="Arial" panose="020B0604020202020204" pitchFamily="34" charset="0"/>
              </a:rPr>
              <a:t>from sklearn.neighbors import KNeighborsClassifier</a:t>
            </a:r>
          </a:p>
          <a:p>
            <a:r>
              <a:rPr lang="en-US" sz="500" dirty="0">
                <a:latin typeface="Arial" panose="020B0604020202020204" pitchFamily="34" charset="0"/>
                <a:cs typeface="Arial" panose="020B0604020202020204" pitchFamily="34" charset="0"/>
              </a:rPr>
              <a:t>from sklearn.metrics import precision_recall_fscore_support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data = feature_data[['essay_len','word_count','avg_word_len','i_freq', 'I_freq','me_freq', 'Me_freq']]</a:t>
            </a:r>
          </a:p>
          <a:p>
            <a:r>
              <a:rPr lang="en-US" sz="500" dirty="0">
                <a:latin typeface="Arial" panose="020B0604020202020204" pitchFamily="34" charset="0"/>
                <a:cs typeface="Arial" panose="020B0604020202020204" pitchFamily="34" charset="0"/>
              </a:rPr>
              <a:t>target = df[['</a:t>
            </a:r>
            <a:r>
              <a:rPr lang="en-US" sz="500" dirty="0" err="1">
                <a:latin typeface="Arial" panose="020B0604020202020204" pitchFamily="34" charset="0"/>
                <a:cs typeface="Arial" panose="020B0604020202020204" pitchFamily="34" charset="0"/>
              </a:rPr>
              <a:t>sign_code</a:t>
            </a:r>
            <a:r>
              <a:rPr lang="en-US" sz="500" dirty="0">
                <a:latin typeface="Arial" panose="020B0604020202020204" pitchFamily="34" charset="0"/>
                <a:cs typeface="Arial" panose="020B0604020202020204" pitchFamily="34" charset="0"/>
              </a:rPr>
              <a:t>']]</a:t>
            </a:r>
          </a:p>
          <a:p>
            <a:r>
              <a:rPr lang="en-US" sz="500" dirty="0">
                <a:latin typeface="Arial" panose="020B0604020202020204" pitchFamily="34" charset="0"/>
                <a:cs typeface="Arial" panose="020B0604020202020204" pitchFamily="34" charset="0"/>
              </a:rPr>
              <a:t>data = data.join(target)</a:t>
            </a:r>
          </a:p>
          <a:p>
            <a:r>
              <a:rPr lang="en-US" sz="500" dirty="0">
                <a:latin typeface="Arial" panose="020B0604020202020204" pitchFamily="34" charset="0"/>
                <a:cs typeface="Arial" panose="020B0604020202020204" pitchFamily="34" charset="0"/>
              </a:rPr>
              <a:t>data = data.dropna()</a:t>
            </a:r>
          </a:p>
          <a:p>
            <a:r>
              <a:rPr lang="en-US" sz="500" dirty="0">
                <a:latin typeface="Arial" panose="020B0604020202020204" pitchFamily="34" charset="0"/>
                <a:cs typeface="Arial" panose="020B0604020202020204" pitchFamily="34" charset="0"/>
              </a:rPr>
              <a:t>training_data, validation_data, training_labels, validation_labels = train_test_split(data[['essay_len','word_count','avg_word_len','i_freq', 'I_freq','me_freq', 'Me_freq']], data[['</a:t>
            </a:r>
            <a:r>
              <a:rPr lang="en-US" sz="500" dirty="0" err="1">
                <a:latin typeface="Arial" panose="020B0604020202020204" pitchFamily="34" charset="0"/>
                <a:cs typeface="Arial" panose="020B0604020202020204" pitchFamily="34" charset="0"/>
              </a:rPr>
              <a:t>sign_code</a:t>
            </a:r>
            <a:r>
              <a:rPr lang="en-US" sz="500" dirty="0">
                <a:latin typeface="Arial" panose="020B0604020202020204" pitchFamily="34" charset="0"/>
                <a:cs typeface="Arial" panose="020B0604020202020204" pitchFamily="34" charset="0"/>
              </a:rPr>
              <a:t>']], test_size = 0.2, random_state = 10)</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k_list = []</a:t>
            </a:r>
          </a:p>
          <a:p>
            <a:r>
              <a:rPr lang="en-US" sz="500" dirty="0">
                <a:latin typeface="Arial" panose="020B0604020202020204" pitchFamily="34" charset="0"/>
                <a:cs typeface="Arial" panose="020B0604020202020204" pitchFamily="34" charset="0"/>
              </a:rPr>
              <a:t>accuracies = []</a:t>
            </a:r>
          </a:p>
          <a:p>
            <a:r>
              <a:rPr lang="en-US" sz="500" dirty="0">
                <a:latin typeface="Arial" panose="020B0604020202020204" pitchFamily="34" charset="0"/>
                <a:cs typeface="Arial" panose="020B0604020202020204" pitchFamily="34" charset="0"/>
              </a:rPr>
              <a:t>metrics = []</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for k in range(1,101):</a:t>
            </a:r>
          </a:p>
          <a:p>
            <a:r>
              <a:rPr lang="en-US" sz="500" dirty="0">
                <a:latin typeface="Arial" panose="020B0604020202020204" pitchFamily="34" charset="0"/>
                <a:cs typeface="Arial" panose="020B0604020202020204" pitchFamily="34" charset="0"/>
              </a:rPr>
              <a:t>    classifier = KNeighborsClassifier(n_neighbors = k)</a:t>
            </a:r>
          </a:p>
          <a:p>
            <a:r>
              <a:rPr lang="en-US" sz="500" dirty="0">
                <a:latin typeface="Arial" panose="020B0604020202020204" pitchFamily="34" charset="0"/>
                <a:cs typeface="Arial" panose="020B0604020202020204" pitchFamily="34" charset="0"/>
              </a:rPr>
              <a:t>    classifier.fit(training_data, training_labels)</a:t>
            </a:r>
          </a:p>
          <a:p>
            <a:r>
              <a:rPr lang="en-US" sz="500" dirty="0">
                <a:latin typeface="Arial" panose="020B0604020202020204" pitchFamily="34" charset="0"/>
                <a:cs typeface="Arial" panose="020B0604020202020204" pitchFamily="34" charset="0"/>
              </a:rPr>
              <a:t>    predict_labels = classifier.predict(validation_data)</a:t>
            </a:r>
          </a:p>
          <a:p>
            <a:r>
              <a:rPr lang="en-US" sz="500" dirty="0">
                <a:latin typeface="Arial" panose="020B0604020202020204" pitchFamily="34" charset="0"/>
                <a:cs typeface="Arial" panose="020B0604020202020204" pitchFamily="34" charset="0"/>
              </a:rPr>
              <a:t>    #print(classifier.score(validation_data, validation_labels))</a:t>
            </a:r>
          </a:p>
          <a:p>
            <a:r>
              <a:rPr lang="en-US" sz="500" dirty="0">
                <a:latin typeface="Arial" panose="020B0604020202020204" pitchFamily="34" charset="0"/>
                <a:cs typeface="Arial" panose="020B0604020202020204" pitchFamily="34" charset="0"/>
              </a:rPr>
              <a:t>    k_list.append(k)</a:t>
            </a:r>
          </a:p>
          <a:p>
            <a:r>
              <a:rPr lang="en-US" sz="500" dirty="0">
                <a:latin typeface="Arial" panose="020B0604020202020204" pitchFamily="34" charset="0"/>
                <a:cs typeface="Arial" panose="020B0604020202020204" pitchFamily="34" charset="0"/>
              </a:rPr>
              <a:t>    accuracies.append(classifier.score(validation_data, validation_labels))</a:t>
            </a:r>
          </a:p>
          <a:p>
            <a:r>
              <a:rPr lang="en-US" sz="500" dirty="0">
                <a:latin typeface="Arial" panose="020B0604020202020204" pitchFamily="34" charset="0"/>
                <a:cs typeface="Arial" panose="020B0604020202020204" pitchFamily="34" charset="0"/>
              </a:rPr>
              <a:t>    metrics.append(precision_recall_fscore_support(validation_labels, predict_labels, average='weighted'))</a:t>
            </a:r>
          </a:p>
          <a:p>
            <a:r>
              <a:rPr lang="en-US" sz="500" dirty="0">
                <a:latin typeface="Arial" panose="020B0604020202020204" pitchFamily="34" charset="0"/>
                <a:cs typeface="Arial" panose="020B0604020202020204" pitchFamily="34" charset="0"/>
              </a:rPr>
              <a:t>    </a:t>
            </a:r>
          </a:p>
          <a:p>
            <a:r>
              <a:rPr lang="en-US" sz="500" dirty="0">
                <a:latin typeface="Arial" panose="020B0604020202020204" pitchFamily="34" charset="0"/>
                <a:cs typeface="Arial" panose="020B0604020202020204" pitchFamily="34" charset="0"/>
              </a:rPr>
              <a:t>metrics = np.array(metrics)</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accuracy:</a:t>
            </a:r>
          </a:p>
          <a:p>
            <a:r>
              <a:rPr lang="en-US" sz="500" dirty="0">
                <a:latin typeface="Arial" panose="020B0604020202020204" pitchFamily="34" charset="0"/>
                <a:cs typeface="Arial" panose="020B0604020202020204" pitchFamily="34" charset="0"/>
              </a:rPr>
              <a:t>plt.subplot(221)</a:t>
            </a:r>
          </a:p>
          <a:p>
            <a:r>
              <a:rPr lang="en-US" sz="500" dirty="0">
                <a:latin typeface="Arial" panose="020B0604020202020204" pitchFamily="34" charset="0"/>
                <a:cs typeface="Arial" panose="020B0604020202020204" pitchFamily="34" charset="0"/>
              </a:rPr>
              <a:t>plt.plot(k_list,accuracies)</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Accuracy")</a:t>
            </a:r>
          </a:p>
          <a:p>
            <a:r>
              <a:rPr lang="en-US" sz="500" dirty="0">
                <a:latin typeface="Arial" panose="020B0604020202020204" pitchFamily="34" charset="0"/>
                <a:cs typeface="Arial" panose="020B0604020202020204" pitchFamily="34" charset="0"/>
              </a:rPr>
              <a:t>plt.title("Zodiac Classifier Accuracy")</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plt.subplot(222)</a:t>
            </a:r>
          </a:p>
          <a:p>
            <a:r>
              <a:rPr lang="en-US" sz="500" dirty="0">
                <a:latin typeface="Arial" panose="020B0604020202020204" pitchFamily="34" charset="0"/>
                <a:cs typeface="Arial" panose="020B0604020202020204" pitchFamily="34" charset="0"/>
              </a:rPr>
              <a:t>plt.plot(k_list,metrics[:,0])</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Precision")</a:t>
            </a:r>
          </a:p>
          <a:p>
            <a:r>
              <a:rPr lang="en-US" sz="500" dirty="0">
                <a:latin typeface="Arial" panose="020B0604020202020204" pitchFamily="34" charset="0"/>
                <a:cs typeface="Arial" panose="020B0604020202020204" pitchFamily="34" charset="0"/>
              </a:rPr>
              <a:t>plt.title("Zodiac Classifier Precision")</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recall:</a:t>
            </a:r>
          </a:p>
          <a:p>
            <a:r>
              <a:rPr lang="en-US" sz="500" dirty="0">
                <a:latin typeface="Arial" panose="020B0604020202020204" pitchFamily="34" charset="0"/>
                <a:cs typeface="Arial" panose="020B0604020202020204" pitchFamily="34" charset="0"/>
              </a:rPr>
              <a:t>plt.subplot(223)</a:t>
            </a:r>
          </a:p>
          <a:p>
            <a:r>
              <a:rPr lang="en-US" sz="500" dirty="0">
                <a:latin typeface="Arial" panose="020B0604020202020204" pitchFamily="34" charset="0"/>
                <a:cs typeface="Arial" panose="020B0604020202020204" pitchFamily="34" charset="0"/>
              </a:rPr>
              <a:t>plt.plot(k_list,metrics[:,1])</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Recall")</a:t>
            </a:r>
          </a:p>
          <a:p>
            <a:r>
              <a:rPr lang="en-US" sz="500" dirty="0">
                <a:latin typeface="Arial" panose="020B0604020202020204" pitchFamily="34" charset="0"/>
                <a:cs typeface="Arial" panose="020B0604020202020204" pitchFamily="34" charset="0"/>
              </a:rPr>
              <a:t>plt.title("Zodiac Classifier Recall")</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 precision:</a:t>
            </a:r>
          </a:p>
          <a:p>
            <a:r>
              <a:rPr lang="en-US" sz="500" dirty="0">
                <a:latin typeface="Arial" panose="020B0604020202020204" pitchFamily="34" charset="0"/>
                <a:cs typeface="Arial" panose="020B0604020202020204" pitchFamily="34" charset="0"/>
              </a:rPr>
              <a:t>plt.subplot(224)</a:t>
            </a:r>
          </a:p>
          <a:p>
            <a:r>
              <a:rPr lang="en-US" sz="500" dirty="0">
                <a:latin typeface="Arial" panose="020B0604020202020204" pitchFamily="34" charset="0"/>
                <a:cs typeface="Arial" panose="020B0604020202020204" pitchFamily="34" charset="0"/>
              </a:rPr>
              <a:t>plt.plot(k_list,metrics[:,2])</a:t>
            </a:r>
          </a:p>
          <a:p>
            <a:r>
              <a:rPr lang="en-US" sz="500" dirty="0">
                <a:latin typeface="Arial" panose="020B0604020202020204" pitchFamily="34" charset="0"/>
                <a:cs typeface="Arial" panose="020B0604020202020204" pitchFamily="34" charset="0"/>
              </a:rPr>
              <a:t>plt.xlabel("k")</a:t>
            </a:r>
          </a:p>
          <a:p>
            <a:r>
              <a:rPr lang="en-US" sz="500" dirty="0">
                <a:latin typeface="Arial" panose="020B0604020202020204" pitchFamily="34" charset="0"/>
                <a:cs typeface="Arial" panose="020B0604020202020204" pitchFamily="34" charset="0"/>
              </a:rPr>
              <a:t>plt.ylabel("Validation Fscore")</a:t>
            </a:r>
          </a:p>
          <a:p>
            <a:r>
              <a:rPr lang="en-US" sz="500" dirty="0">
                <a:latin typeface="Arial" panose="020B0604020202020204" pitchFamily="34" charset="0"/>
                <a:cs typeface="Arial" panose="020B0604020202020204" pitchFamily="34" charset="0"/>
              </a:rPr>
              <a:t>plt.title("Zodiac Classifier Fscore")</a:t>
            </a:r>
          </a:p>
          <a:p>
            <a:r>
              <a:rPr lang="en-US" sz="500" dirty="0">
                <a:latin typeface="Arial" panose="020B0604020202020204" pitchFamily="34" charset="0"/>
                <a:cs typeface="Arial" panose="020B0604020202020204" pitchFamily="34" charset="0"/>
              </a:rPr>
              <a:t>plt.grid(True)</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plt.tight_layout()</a:t>
            </a:r>
          </a:p>
          <a:p>
            <a:endParaRPr lang="en-US" sz="500" dirty="0">
              <a:latin typeface="Arial" panose="020B0604020202020204" pitchFamily="34" charset="0"/>
              <a:cs typeface="Arial" panose="020B0604020202020204" pitchFamily="34" charset="0"/>
            </a:endParaRPr>
          </a:p>
          <a:p>
            <a:r>
              <a:rPr lang="en-US" sz="500" dirty="0">
                <a:latin typeface="Arial" panose="020B0604020202020204" pitchFamily="34" charset="0"/>
                <a:cs typeface="Arial" panose="020B0604020202020204" pitchFamily="34" charset="0"/>
              </a:rPr>
              <a:t>plt.show()</a:t>
            </a:r>
          </a:p>
        </p:txBody>
      </p:sp>
      <p:pic>
        <p:nvPicPr>
          <p:cNvPr id="5" name="Picture 4">
            <a:extLst>
              <a:ext uri="{FF2B5EF4-FFF2-40B4-BE49-F238E27FC236}">
                <a16:creationId xmlns:a16="http://schemas.microsoft.com/office/drawing/2014/main" id="{909EA019-4A9E-1D4A-9AF9-DC90EB16D2AC}"/>
              </a:ext>
            </a:extLst>
          </p:cNvPr>
          <p:cNvPicPr>
            <a:picLocks noChangeAspect="1"/>
          </p:cNvPicPr>
          <p:nvPr/>
        </p:nvPicPr>
        <p:blipFill>
          <a:blip r:embed="rId2"/>
          <a:stretch>
            <a:fillRect/>
          </a:stretch>
        </p:blipFill>
        <p:spPr>
          <a:xfrm>
            <a:off x="4918197" y="1186655"/>
            <a:ext cx="5157788" cy="3390095"/>
          </a:xfrm>
          <a:prstGeom prst="rect">
            <a:avLst/>
          </a:prstGeom>
        </p:spPr>
      </p:pic>
      <p:sp>
        <p:nvSpPr>
          <p:cNvPr id="6" name="Rectangle 5">
            <a:extLst>
              <a:ext uri="{FF2B5EF4-FFF2-40B4-BE49-F238E27FC236}">
                <a16:creationId xmlns:a16="http://schemas.microsoft.com/office/drawing/2014/main" id="{6DD51FF6-64A2-124C-B034-3EA9135A4AB1}"/>
              </a:ext>
            </a:extLst>
          </p:cNvPr>
          <p:cNvSpPr/>
          <p:nvPr/>
        </p:nvSpPr>
        <p:spPr>
          <a:xfrm>
            <a:off x="3890962" y="5071180"/>
            <a:ext cx="8039101" cy="1200329"/>
          </a:xfrm>
          <a:prstGeom prst="rect">
            <a:avLst/>
          </a:prstGeom>
        </p:spPr>
        <p:txBody>
          <a:bodyPr wrap="square">
            <a:spAutoFit/>
          </a:bodyPr>
          <a:lstStyle/>
          <a:p>
            <a:r>
              <a:rPr lang="en-US" dirty="0"/>
              <a:t>CPU times: user 2min 47s, sys: 2.05 s, total: 2min 49s Wall time: 2min 51s</a:t>
            </a:r>
          </a:p>
          <a:p>
            <a:endParaRPr lang="en-US" dirty="0"/>
          </a:p>
          <a:p>
            <a:r>
              <a:rPr lang="en-US" dirty="0"/>
              <a:t>K-means did not find patterns in zodiacs of participants based on essay stats.</a:t>
            </a:r>
          </a:p>
          <a:p>
            <a:endParaRPr lang="en-US" dirty="0"/>
          </a:p>
        </p:txBody>
      </p:sp>
      <p:sp>
        <p:nvSpPr>
          <p:cNvPr id="7" name="TextBox 6">
            <a:extLst>
              <a:ext uri="{FF2B5EF4-FFF2-40B4-BE49-F238E27FC236}">
                <a16:creationId xmlns:a16="http://schemas.microsoft.com/office/drawing/2014/main" id="{AF975D8A-95D4-6946-A548-F5EB0DAC64F0}"/>
              </a:ext>
            </a:extLst>
          </p:cNvPr>
          <p:cNvSpPr txBox="1"/>
          <p:nvPr/>
        </p:nvSpPr>
        <p:spPr>
          <a:xfrm>
            <a:off x="261937" y="1007017"/>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1998588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7FB5-28B0-2F45-BCA8-C26CBCFCA5FA}"/>
              </a:ext>
            </a:extLst>
          </p:cNvPr>
          <p:cNvSpPr>
            <a:spLocks noGrp="1"/>
          </p:cNvSpPr>
          <p:nvPr>
            <p:ph type="title"/>
          </p:nvPr>
        </p:nvSpPr>
        <p:spPr>
          <a:xfrm>
            <a:off x="0" y="-260549"/>
            <a:ext cx="10515600" cy="1325563"/>
          </a:xfrm>
        </p:spPr>
        <p:txBody>
          <a:bodyPr>
            <a:normAutofit/>
          </a:bodyPr>
          <a:lstStyle/>
          <a:p>
            <a:r>
              <a:rPr lang="en-US" sz="3000" b="1" dirty="0"/>
              <a:t>Predict income based on personal background and habits, K-means</a:t>
            </a:r>
          </a:p>
        </p:txBody>
      </p:sp>
      <p:sp>
        <p:nvSpPr>
          <p:cNvPr id="4" name="Rectangle 3">
            <a:extLst>
              <a:ext uri="{FF2B5EF4-FFF2-40B4-BE49-F238E27FC236}">
                <a16:creationId xmlns:a16="http://schemas.microsoft.com/office/drawing/2014/main" id="{E8600676-765E-6B4E-B322-FBB0C3AB7F1F}"/>
              </a:ext>
            </a:extLst>
          </p:cNvPr>
          <p:cNvSpPr/>
          <p:nvPr/>
        </p:nvSpPr>
        <p:spPr>
          <a:xfrm>
            <a:off x="176213" y="1325563"/>
            <a:ext cx="3009900" cy="5170646"/>
          </a:xfrm>
          <a:prstGeom prst="rect">
            <a:avLst/>
          </a:prstGeom>
          <a:ln>
            <a:solidFill>
              <a:schemeClr val="tx1"/>
            </a:solidFill>
          </a:ln>
        </p:spPr>
        <p:txBody>
          <a:bodyPr wrap="square">
            <a:spAutoFit/>
          </a:bodyPr>
          <a:lstStyle/>
          <a:p>
            <a:r>
              <a:rPr lang="en-US" sz="500" dirty="0"/>
              <a:t>%%time</a:t>
            </a:r>
          </a:p>
          <a:p>
            <a:r>
              <a:rPr lang="en-US" sz="500" dirty="0"/>
              <a:t>#predict income with drinks, smokes, drugs, sex, offspring, diet, status, education, age</a:t>
            </a:r>
          </a:p>
          <a:p>
            <a:r>
              <a:rPr lang="en-US" sz="500" dirty="0"/>
              <a:t>from sklearn.model_selection import train_test_split</a:t>
            </a:r>
          </a:p>
          <a:p>
            <a:r>
              <a:rPr lang="en-US" sz="500" dirty="0"/>
              <a:t>from sklearn.neighbors import KNeighborsClassifier</a:t>
            </a:r>
          </a:p>
          <a:p>
            <a:r>
              <a:rPr lang="en-US" sz="500" dirty="0"/>
              <a:t>from sklearn.metrics import precision_recall_fscore_support</a:t>
            </a:r>
          </a:p>
          <a:p>
            <a:endParaRPr lang="en-US" sz="500" dirty="0"/>
          </a:p>
          <a:p>
            <a:r>
              <a:rPr lang="en-US" sz="500" dirty="0"/>
              <a:t>data = feature_data[['</a:t>
            </a:r>
            <a:r>
              <a:rPr lang="en-US" sz="500" dirty="0" err="1"/>
              <a:t>drinks_code</a:t>
            </a:r>
            <a:r>
              <a:rPr lang="en-US" sz="500" dirty="0"/>
              <a:t>', '</a:t>
            </a:r>
            <a:r>
              <a:rPr lang="en-US" sz="500" dirty="0" err="1"/>
              <a:t>drugs_code</a:t>
            </a:r>
            <a:r>
              <a:rPr lang="en-US" sz="500" dirty="0"/>
              <a:t>', 'smokes_code','</a:t>
            </a:r>
            <a:r>
              <a:rPr lang="en-US" sz="500" dirty="0" err="1"/>
              <a:t>status_code</a:t>
            </a:r>
            <a:r>
              <a:rPr lang="en-US" sz="500" dirty="0"/>
              <a:t>', '</a:t>
            </a:r>
            <a:r>
              <a:rPr lang="en-US" sz="500" dirty="0" err="1"/>
              <a:t>offspring_code</a:t>
            </a:r>
            <a:r>
              <a:rPr lang="en-US" sz="500" dirty="0"/>
              <a:t>', '</a:t>
            </a:r>
            <a:r>
              <a:rPr lang="en-US" sz="500" dirty="0" err="1"/>
              <a:t>diet_code</a:t>
            </a:r>
            <a:r>
              <a:rPr lang="en-US" sz="500" dirty="0"/>
              <a:t>', 'education_code', 'age']]</a:t>
            </a:r>
          </a:p>
          <a:p>
            <a:r>
              <a:rPr lang="en-US" sz="500" dirty="0"/>
              <a:t>target = df[['income']]</a:t>
            </a:r>
          </a:p>
          <a:p>
            <a:r>
              <a:rPr lang="en-US" sz="500" dirty="0"/>
              <a:t>data = data.join(target)</a:t>
            </a:r>
          </a:p>
          <a:p>
            <a:r>
              <a:rPr lang="en-US" sz="500" dirty="0"/>
              <a:t>data = data.dropna()</a:t>
            </a:r>
          </a:p>
          <a:p>
            <a:r>
              <a:rPr lang="en-US" sz="500" dirty="0"/>
              <a:t>training_data, validation_data, training_labels, validation_labels = train_test_split(data[['</a:t>
            </a:r>
            <a:r>
              <a:rPr lang="en-US" sz="500" dirty="0" err="1"/>
              <a:t>drinks_code</a:t>
            </a:r>
            <a:r>
              <a:rPr lang="en-US" sz="500" dirty="0"/>
              <a:t>', '</a:t>
            </a:r>
            <a:r>
              <a:rPr lang="en-US" sz="500" dirty="0" err="1"/>
              <a:t>drugs_code</a:t>
            </a:r>
            <a:r>
              <a:rPr lang="en-US" sz="500" dirty="0"/>
              <a:t>', 'smokes_code','</a:t>
            </a:r>
            <a:r>
              <a:rPr lang="en-US" sz="500" dirty="0" err="1"/>
              <a:t>status_code</a:t>
            </a:r>
            <a:r>
              <a:rPr lang="en-US" sz="500" dirty="0"/>
              <a:t>', '</a:t>
            </a:r>
            <a:r>
              <a:rPr lang="en-US" sz="500" dirty="0" err="1"/>
              <a:t>offspring_code</a:t>
            </a:r>
            <a:r>
              <a:rPr lang="en-US" sz="500" dirty="0"/>
              <a:t>', '</a:t>
            </a:r>
            <a:r>
              <a:rPr lang="en-US" sz="500" dirty="0" err="1"/>
              <a:t>diet_code</a:t>
            </a:r>
            <a:r>
              <a:rPr lang="en-US" sz="500" dirty="0"/>
              <a:t>', '</a:t>
            </a:r>
            <a:r>
              <a:rPr lang="en-US" sz="500" dirty="0" err="1"/>
              <a:t>education_code','age</a:t>
            </a:r>
            <a:r>
              <a:rPr lang="en-US" sz="500" dirty="0"/>
              <a:t>']], data[['income']], test_size = 0.2, random_state = 10)</a:t>
            </a:r>
          </a:p>
          <a:p>
            <a:endParaRPr lang="en-US" sz="500" dirty="0"/>
          </a:p>
          <a:p>
            <a:r>
              <a:rPr lang="en-US" sz="500" dirty="0"/>
              <a:t>k_list = []</a:t>
            </a:r>
          </a:p>
          <a:p>
            <a:r>
              <a:rPr lang="en-US" sz="500" dirty="0"/>
              <a:t>accuracies = []</a:t>
            </a:r>
          </a:p>
          <a:p>
            <a:r>
              <a:rPr lang="en-US" sz="500" dirty="0"/>
              <a:t>metrics = []</a:t>
            </a:r>
          </a:p>
          <a:p>
            <a:endParaRPr lang="en-US" sz="500" dirty="0"/>
          </a:p>
          <a:p>
            <a:r>
              <a:rPr lang="en-US" sz="500" dirty="0"/>
              <a:t>for k in range(1,101):</a:t>
            </a:r>
          </a:p>
          <a:p>
            <a:r>
              <a:rPr lang="en-US" sz="500" dirty="0"/>
              <a:t>    classifier = KNeighborsClassifier(n_neighbors = k)</a:t>
            </a:r>
          </a:p>
          <a:p>
            <a:r>
              <a:rPr lang="en-US" sz="500" dirty="0"/>
              <a:t>    classifier.fit(training_data, training_labels)</a:t>
            </a:r>
          </a:p>
          <a:p>
            <a:r>
              <a:rPr lang="en-US" sz="500" dirty="0"/>
              <a:t>    predict_labels = classifier.predict(validation_data)</a:t>
            </a:r>
          </a:p>
          <a:p>
            <a:r>
              <a:rPr lang="en-US" sz="500" dirty="0"/>
              <a:t>    #print(classifier.score(validation_data, validation_labels))</a:t>
            </a:r>
          </a:p>
          <a:p>
            <a:r>
              <a:rPr lang="en-US" sz="500" dirty="0"/>
              <a:t>    k_list.append(k)</a:t>
            </a:r>
          </a:p>
          <a:p>
            <a:r>
              <a:rPr lang="en-US" sz="500" dirty="0"/>
              <a:t>    accuracies.append(classifier.score(validation_data, validation_labels))</a:t>
            </a:r>
          </a:p>
          <a:p>
            <a:r>
              <a:rPr lang="en-US" sz="500" dirty="0"/>
              <a:t>    metrics.append(precision_recall_fscore_support(validation_labels, predict_labels, average='weighted'))</a:t>
            </a:r>
          </a:p>
          <a:p>
            <a:r>
              <a:rPr lang="en-US" sz="500" dirty="0"/>
              <a:t>    </a:t>
            </a:r>
          </a:p>
          <a:p>
            <a:r>
              <a:rPr lang="en-US" sz="500" dirty="0"/>
              <a:t>metrics = np.array(metrics)</a:t>
            </a:r>
          </a:p>
          <a:p>
            <a:endParaRPr lang="en-US" sz="500" dirty="0"/>
          </a:p>
          <a:p>
            <a:r>
              <a:rPr lang="en-US" sz="500" dirty="0"/>
              <a:t># accuracy:</a:t>
            </a:r>
          </a:p>
          <a:p>
            <a:r>
              <a:rPr lang="en-US" sz="500" dirty="0"/>
              <a:t>plt.subplot(221)</a:t>
            </a:r>
          </a:p>
          <a:p>
            <a:r>
              <a:rPr lang="en-US" sz="500" dirty="0"/>
              <a:t>plt.plot(k_list,accuracies)</a:t>
            </a:r>
          </a:p>
          <a:p>
            <a:r>
              <a:rPr lang="en-US" sz="500" dirty="0"/>
              <a:t>plt.xlabel("k")</a:t>
            </a:r>
          </a:p>
          <a:p>
            <a:r>
              <a:rPr lang="en-US" sz="500" dirty="0"/>
              <a:t>plt.ylabel("Validation Accuracy")</a:t>
            </a:r>
          </a:p>
          <a:p>
            <a:r>
              <a:rPr lang="en-US" sz="500" dirty="0"/>
              <a:t>plt.title("Income Classifier Accuracy")</a:t>
            </a:r>
          </a:p>
          <a:p>
            <a:r>
              <a:rPr lang="en-US" sz="500" dirty="0"/>
              <a:t>plt.grid(True)</a:t>
            </a:r>
          </a:p>
          <a:p>
            <a:endParaRPr lang="en-US" sz="500" dirty="0"/>
          </a:p>
          <a:p>
            <a:endParaRPr lang="en-US" sz="500" dirty="0"/>
          </a:p>
          <a:p>
            <a:r>
              <a:rPr lang="en-US" sz="500" dirty="0"/>
              <a:t># precision:</a:t>
            </a:r>
          </a:p>
          <a:p>
            <a:r>
              <a:rPr lang="en-US" sz="500" dirty="0"/>
              <a:t>plt.subplot(222)</a:t>
            </a:r>
          </a:p>
          <a:p>
            <a:r>
              <a:rPr lang="en-US" sz="500" dirty="0"/>
              <a:t>plt.plot(k_list,metrics[:,0])</a:t>
            </a:r>
          </a:p>
          <a:p>
            <a:r>
              <a:rPr lang="en-US" sz="500" dirty="0"/>
              <a:t>plt.xlabel("k")</a:t>
            </a:r>
          </a:p>
          <a:p>
            <a:r>
              <a:rPr lang="en-US" sz="500" dirty="0"/>
              <a:t>plt.ylabel("Validation Precision")</a:t>
            </a:r>
          </a:p>
          <a:p>
            <a:r>
              <a:rPr lang="en-US" sz="500" dirty="0"/>
              <a:t>plt.title("Income Classifier Precision")</a:t>
            </a:r>
          </a:p>
          <a:p>
            <a:r>
              <a:rPr lang="en-US" sz="500" dirty="0"/>
              <a:t>plt.grid(True)</a:t>
            </a:r>
          </a:p>
          <a:p>
            <a:endParaRPr lang="en-US" sz="500" dirty="0"/>
          </a:p>
          <a:p>
            <a:r>
              <a:rPr lang="en-US" sz="500" dirty="0"/>
              <a:t># recall:</a:t>
            </a:r>
          </a:p>
          <a:p>
            <a:r>
              <a:rPr lang="en-US" sz="500" dirty="0"/>
              <a:t>plt.subplot(223)</a:t>
            </a:r>
          </a:p>
          <a:p>
            <a:r>
              <a:rPr lang="en-US" sz="500" dirty="0"/>
              <a:t>plt.plot(k_list,metrics[:,1])</a:t>
            </a:r>
          </a:p>
          <a:p>
            <a:r>
              <a:rPr lang="en-US" sz="500" dirty="0"/>
              <a:t>plt.xlabel("k")</a:t>
            </a:r>
          </a:p>
          <a:p>
            <a:r>
              <a:rPr lang="en-US" sz="500" dirty="0"/>
              <a:t>plt.ylabel("Validation Recall")</a:t>
            </a:r>
          </a:p>
          <a:p>
            <a:r>
              <a:rPr lang="en-US" sz="500" dirty="0"/>
              <a:t>plt.title("Income Classifier Recall")</a:t>
            </a:r>
          </a:p>
          <a:p>
            <a:r>
              <a:rPr lang="en-US" sz="500" dirty="0"/>
              <a:t>plt.grid(True)</a:t>
            </a:r>
          </a:p>
          <a:p>
            <a:endParaRPr lang="en-US" sz="500" dirty="0"/>
          </a:p>
          <a:p>
            <a:r>
              <a:rPr lang="en-US" sz="500" dirty="0"/>
              <a:t># precision:</a:t>
            </a:r>
          </a:p>
          <a:p>
            <a:r>
              <a:rPr lang="en-US" sz="500" dirty="0"/>
              <a:t>plt.subplot(224)</a:t>
            </a:r>
          </a:p>
          <a:p>
            <a:r>
              <a:rPr lang="en-US" sz="500" dirty="0"/>
              <a:t>plt.plot(k_list,metrics[:,2])</a:t>
            </a:r>
          </a:p>
          <a:p>
            <a:r>
              <a:rPr lang="en-US" sz="500" dirty="0"/>
              <a:t>plt.xlabel("k")</a:t>
            </a:r>
          </a:p>
          <a:p>
            <a:r>
              <a:rPr lang="en-US" sz="500" dirty="0"/>
              <a:t>plt.ylabel("Validation Fscore")</a:t>
            </a:r>
          </a:p>
          <a:p>
            <a:r>
              <a:rPr lang="en-US" sz="500" dirty="0"/>
              <a:t>plt.title("Income Classifier Fscore")</a:t>
            </a:r>
          </a:p>
          <a:p>
            <a:r>
              <a:rPr lang="en-US" sz="500" dirty="0"/>
              <a:t>plt.grid(True)</a:t>
            </a:r>
          </a:p>
          <a:p>
            <a:endParaRPr lang="en-US" sz="500" dirty="0"/>
          </a:p>
          <a:p>
            <a:r>
              <a:rPr lang="en-US" sz="500" dirty="0"/>
              <a:t>plt.tight_layout()</a:t>
            </a:r>
          </a:p>
          <a:p>
            <a:endParaRPr lang="en-US" sz="500" dirty="0"/>
          </a:p>
          <a:p>
            <a:r>
              <a:rPr lang="en-US" sz="500" dirty="0"/>
              <a:t>plt.show()</a:t>
            </a:r>
          </a:p>
        </p:txBody>
      </p:sp>
      <p:pic>
        <p:nvPicPr>
          <p:cNvPr id="5" name="Picture 4">
            <a:extLst>
              <a:ext uri="{FF2B5EF4-FFF2-40B4-BE49-F238E27FC236}">
                <a16:creationId xmlns:a16="http://schemas.microsoft.com/office/drawing/2014/main" id="{09FFE814-5403-4042-864B-5AE733DAA0D2}"/>
              </a:ext>
            </a:extLst>
          </p:cNvPr>
          <p:cNvPicPr>
            <a:picLocks noChangeAspect="1"/>
          </p:cNvPicPr>
          <p:nvPr/>
        </p:nvPicPr>
        <p:blipFill>
          <a:blip r:embed="rId2"/>
          <a:stretch>
            <a:fillRect/>
          </a:stretch>
        </p:blipFill>
        <p:spPr>
          <a:xfrm>
            <a:off x="4464987" y="1065014"/>
            <a:ext cx="6564963" cy="4314999"/>
          </a:xfrm>
          <a:prstGeom prst="rect">
            <a:avLst/>
          </a:prstGeom>
        </p:spPr>
      </p:pic>
      <p:sp>
        <p:nvSpPr>
          <p:cNvPr id="6" name="Rectangle 5">
            <a:extLst>
              <a:ext uri="{FF2B5EF4-FFF2-40B4-BE49-F238E27FC236}">
                <a16:creationId xmlns:a16="http://schemas.microsoft.com/office/drawing/2014/main" id="{1A7E2100-E321-9B42-A784-4BD19CC68D7D}"/>
              </a:ext>
            </a:extLst>
          </p:cNvPr>
          <p:cNvSpPr/>
          <p:nvPr/>
        </p:nvSpPr>
        <p:spPr>
          <a:xfrm>
            <a:off x="4063877" y="5572879"/>
            <a:ext cx="7553325" cy="923330"/>
          </a:xfrm>
          <a:prstGeom prst="rect">
            <a:avLst/>
          </a:prstGeom>
        </p:spPr>
        <p:txBody>
          <a:bodyPr wrap="square">
            <a:spAutoFit/>
          </a:bodyPr>
          <a:lstStyle/>
          <a:p>
            <a:r>
              <a:rPr lang="en-US" dirty="0"/>
              <a:t>CPU times: user 1min 22s, sys: 26.6 s, total: 1min 48s Wall time: 1min 56s</a:t>
            </a:r>
          </a:p>
          <a:p>
            <a:endParaRPr lang="en-US" dirty="0"/>
          </a:p>
          <a:p>
            <a:r>
              <a:rPr lang="en-US" dirty="0"/>
              <a:t>Overall, K-means finds good model to predict income, with best </a:t>
            </a:r>
            <a:r>
              <a:rPr lang="en-US" b="1" dirty="0"/>
              <a:t>accuracy 0.75</a:t>
            </a:r>
          </a:p>
        </p:txBody>
      </p:sp>
      <p:sp>
        <p:nvSpPr>
          <p:cNvPr id="7" name="TextBox 6">
            <a:extLst>
              <a:ext uri="{FF2B5EF4-FFF2-40B4-BE49-F238E27FC236}">
                <a16:creationId xmlns:a16="http://schemas.microsoft.com/office/drawing/2014/main" id="{EF11A334-005A-7C49-84BB-9018EE2FE347}"/>
              </a:ext>
            </a:extLst>
          </p:cNvPr>
          <p:cNvSpPr txBox="1"/>
          <p:nvPr/>
        </p:nvSpPr>
        <p:spPr>
          <a:xfrm>
            <a:off x="176213" y="956231"/>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419590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0"/>
            <a:ext cx="10515600" cy="1325563"/>
          </a:xfrm>
        </p:spPr>
        <p:txBody>
          <a:bodyPr>
            <a:normAutofit/>
          </a:bodyPr>
          <a:lstStyle/>
          <a:p>
            <a:r>
              <a:rPr lang="en-US" sz="3000" b="1" dirty="0"/>
              <a:t>Exploration of the Dataset. Age. </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254334" y="1866796"/>
            <a:ext cx="5016166" cy="4351338"/>
          </a:xfrm>
        </p:spPr>
        <p:txBody>
          <a:bodyPr>
            <a:normAutofit/>
          </a:bodyPr>
          <a:lstStyle/>
          <a:p>
            <a:r>
              <a:rPr lang="en-US" sz="2000" dirty="0"/>
              <a:t>Reading the data:</a:t>
            </a:r>
          </a:p>
          <a:p>
            <a:endParaRPr lang="en-US" sz="2000" dirty="0"/>
          </a:p>
          <a:p>
            <a:endParaRPr lang="en-US" sz="2000" dirty="0"/>
          </a:p>
          <a:p>
            <a:r>
              <a:rPr lang="en-US" sz="2000" dirty="0"/>
              <a:t>Insight: majority of participants are in 25 – 35 year old range.  </a:t>
            </a:r>
          </a:p>
          <a:p>
            <a:r>
              <a:rPr lang="en-US" sz="2000" dirty="0"/>
              <a:t>Here is the code:</a:t>
            </a:r>
          </a:p>
          <a:p>
            <a:endParaRPr lang="en-US" sz="2000" dirty="0"/>
          </a:p>
        </p:txBody>
      </p:sp>
      <p:pic>
        <p:nvPicPr>
          <p:cNvPr id="4" name="Picture 3">
            <a:extLst>
              <a:ext uri="{FF2B5EF4-FFF2-40B4-BE49-F238E27FC236}">
                <a16:creationId xmlns:a16="http://schemas.microsoft.com/office/drawing/2014/main" id="{E18138B6-B99B-1E4C-A7B2-FA7A73359802}"/>
              </a:ext>
            </a:extLst>
          </p:cNvPr>
          <p:cNvPicPr>
            <a:picLocks noChangeAspect="1"/>
          </p:cNvPicPr>
          <p:nvPr/>
        </p:nvPicPr>
        <p:blipFill>
          <a:blip r:embed="rId2"/>
          <a:stretch>
            <a:fillRect/>
          </a:stretch>
        </p:blipFill>
        <p:spPr>
          <a:xfrm>
            <a:off x="5686258" y="1560905"/>
            <a:ext cx="6251408" cy="4095750"/>
          </a:xfrm>
          <a:prstGeom prst="rect">
            <a:avLst/>
          </a:prstGeom>
        </p:spPr>
      </p:pic>
      <p:pic>
        <p:nvPicPr>
          <p:cNvPr id="5" name="Picture 4">
            <a:extLst>
              <a:ext uri="{FF2B5EF4-FFF2-40B4-BE49-F238E27FC236}">
                <a16:creationId xmlns:a16="http://schemas.microsoft.com/office/drawing/2014/main" id="{CCB41B3E-2E35-1B49-A4F4-E49CBD0BB5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7800" y="4334382"/>
            <a:ext cx="5080000" cy="1590467"/>
          </a:xfrm>
          <a:prstGeom prst="rect">
            <a:avLst/>
          </a:prstGeom>
        </p:spPr>
      </p:pic>
      <p:pic>
        <p:nvPicPr>
          <p:cNvPr id="8" name="Picture 7">
            <a:extLst>
              <a:ext uri="{FF2B5EF4-FFF2-40B4-BE49-F238E27FC236}">
                <a16:creationId xmlns:a16="http://schemas.microsoft.com/office/drawing/2014/main" id="{831100FE-B9C8-4A46-A912-0CAEDE04957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2600" y="2385472"/>
            <a:ext cx="4775200" cy="444500"/>
          </a:xfrm>
          <a:prstGeom prst="rect">
            <a:avLst/>
          </a:prstGeom>
        </p:spPr>
      </p:pic>
    </p:spTree>
    <p:extLst>
      <p:ext uri="{BB962C8B-B14F-4D97-AF65-F5344CB8AC3E}">
        <p14:creationId xmlns:p14="http://schemas.microsoft.com/office/powerpoint/2010/main" val="3908479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33C5-2AD0-3548-B8B9-992E8FFB01EF}"/>
              </a:ext>
            </a:extLst>
          </p:cNvPr>
          <p:cNvSpPr>
            <a:spLocks noGrp="1"/>
          </p:cNvSpPr>
          <p:nvPr>
            <p:ph type="title"/>
          </p:nvPr>
        </p:nvSpPr>
        <p:spPr>
          <a:xfrm>
            <a:off x="0" y="-192087"/>
            <a:ext cx="12192000" cy="1325563"/>
          </a:xfrm>
        </p:spPr>
        <p:txBody>
          <a:bodyPr>
            <a:normAutofit/>
          </a:bodyPr>
          <a:lstStyle/>
          <a:p>
            <a:r>
              <a:rPr lang="en-US" sz="3000" b="1" dirty="0"/>
              <a:t>Predict income based on personal background and habits, Linear regression </a:t>
            </a:r>
          </a:p>
        </p:txBody>
      </p:sp>
      <p:sp>
        <p:nvSpPr>
          <p:cNvPr id="4" name="Rectangle 3">
            <a:extLst>
              <a:ext uri="{FF2B5EF4-FFF2-40B4-BE49-F238E27FC236}">
                <a16:creationId xmlns:a16="http://schemas.microsoft.com/office/drawing/2014/main" id="{8BEBA797-6A41-6C42-86C4-D8E3A3C59B58}"/>
              </a:ext>
            </a:extLst>
          </p:cNvPr>
          <p:cNvSpPr/>
          <p:nvPr/>
        </p:nvSpPr>
        <p:spPr>
          <a:xfrm>
            <a:off x="333375" y="2613392"/>
            <a:ext cx="2809875" cy="1862048"/>
          </a:xfrm>
          <a:prstGeom prst="rect">
            <a:avLst/>
          </a:prstGeom>
          <a:ln>
            <a:solidFill>
              <a:schemeClr val="tx1"/>
            </a:solidFill>
          </a:ln>
        </p:spPr>
        <p:txBody>
          <a:bodyPr wrap="square">
            <a:spAutoFit/>
          </a:bodyPr>
          <a:lstStyle/>
          <a:p>
            <a:r>
              <a:rPr lang="en-US" sz="500" dirty="0"/>
              <a:t>%%time</a:t>
            </a:r>
          </a:p>
          <a:p>
            <a:r>
              <a:rPr lang="en-US" sz="500" dirty="0"/>
              <a:t>#predict income with drinks, smokes, drugs, sex, offspring, diet, status, education, age, Linear regression</a:t>
            </a:r>
          </a:p>
          <a:p>
            <a:r>
              <a:rPr lang="en-US" sz="500" dirty="0"/>
              <a:t>from sklearn.model_selection import train_test_split</a:t>
            </a:r>
          </a:p>
          <a:p>
            <a:r>
              <a:rPr lang="en-US" sz="500" dirty="0"/>
              <a:t>from sklearn.linear_model import LinearRegression</a:t>
            </a:r>
          </a:p>
          <a:p>
            <a:r>
              <a:rPr lang="en-US" sz="500" dirty="0"/>
              <a:t>from sklearn.metrics import precision_recall_fscore_support</a:t>
            </a:r>
          </a:p>
          <a:p>
            <a:endParaRPr lang="en-US" sz="500" dirty="0"/>
          </a:p>
          <a:p>
            <a:r>
              <a:rPr lang="en-US" sz="500" dirty="0"/>
              <a:t>data = feature_data[['</a:t>
            </a:r>
            <a:r>
              <a:rPr lang="en-US" sz="500" dirty="0" err="1"/>
              <a:t>drinks_code</a:t>
            </a:r>
            <a:r>
              <a:rPr lang="en-US" sz="500" dirty="0"/>
              <a:t>', '</a:t>
            </a:r>
            <a:r>
              <a:rPr lang="en-US" sz="500" dirty="0" err="1"/>
              <a:t>drugs_code</a:t>
            </a:r>
            <a:r>
              <a:rPr lang="en-US" sz="500" dirty="0"/>
              <a:t>', 'smokes_code','</a:t>
            </a:r>
            <a:r>
              <a:rPr lang="en-US" sz="500" dirty="0" err="1"/>
              <a:t>status_code</a:t>
            </a:r>
            <a:r>
              <a:rPr lang="en-US" sz="500" dirty="0"/>
              <a:t>', '</a:t>
            </a:r>
            <a:r>
              <a:rPr lang="en-US" sz="500" dirty="0" err="1"/>
              <a:t>offspring_code</a:t>
            </a:r>
            <a:r>
              <a:rPr lang="en-US" sz="500" dirty="0"/>
              <a:t>', '</a:t>
            </a:r>
            <a:r>
              <a:rPr lang="en-US" sz="500" dirty="0" err="1"/>
              <a:t>diet_code</a:t>
            </a:r>
            <a:r>
              <a:rPr lang="en-US" sz="500" dirty="0"/>
              <a:t>', 'education_code', 'age']]</a:t>
            </a:r>
          </a:p>
          <a:p>
            <a:r>
              <a:rPr lang="en-US" sz="500" dirty="0"/>
              <a:t>target = df[['income']]</a:t>
            </a:r>
          </a:p>
          <a:p>
            <a:r>
              <a:rPr lang="en-US" sz="500" dirty="0"/>
              <a:t>data = data.join(target)</a:t>
            </a:r>
          </a:p>
          <a:p>
            <a:r>
              <a:rPr lang="en-US" sz="500" dirty="0"/>
              <a:t>data = data.dropna()</a:t>
            </a:r>
          </a:p>
          <a:p>
            <a:r>
              <a:rPr lang="en-US" sz="500" dirty="0"/>
              <a:t>training_data, validation_data, training_labels, validation_labels = train_test_split(data[['</a:t>
            </a:r>
            <a:r>
              <a:rPr lang="en-US" sz="500" dirty="0" err="1"/>
              <a:t>drinks_code</a:t>
            </a:r>
            <a:r>
              <a:rPr lang="en-US" sz="500" dirty="0"/>
              <a:t>', '</a:t>
            </a:r>
            <a:r>
              <a:rPr lang="en-US" sz="500" dirty="0" err="1"/>
              <a:t>drugs_code</a:t>
            </a:r>
            <a:r>
              <a:rPr lang="en-US" sz="500" dirty="0"/>
              <a:t>', 'smokes_code','</a:t>
            </a:r>
            <a:r>
              <a:rPr lang="en-US" sz="500" dirty="0" err="1"/>
              <a:t>status_code</a:t>
            </a:r>
            <a:r>
              <a:rPr lang="en-US" sz="500" dirty="0"/>
              <a:t>', '</a:t>
            </a:r>
            <a:r>
              <a:rPr lang="en-US" sz="500" dirty="0" err="1"/>
              <a:t>offspring_code</a:t>
            </a:r>
            <a:r>
              <a:rPr lang="en-US" sz="500" dirty="0"/>
              <a:t>', '</a:t>
            </a:r>
            <a:r>
              <a:rPr lang="en-US" sz="500" dirty="0" err="1"/>
              <a:t>diet_code</a:t>
            </a:r>
            <a:r>
              <a:rPr lang="en-US" sz="500" dirty="0"/>
              <a:t>', '</a:t>
            </a:r>
            <a:r>
              <a:rPr lang="en-US" sz="500" dirty="0" err="1"/>
              <a:t>education_code','age</a:t>
            </a:r>
            <a:r>
              <a:rPr lang="en-US" sz="500" dirty="0"/>
              <a:t>']], data[['income']], test_size = 0.2, random_state = 10)</a:t>
            </a:r>
          </a:p>
          <a:p>
            <a:endParaRPr lang="en-US" sz="500" dirty="0"/>
          </a:p>
          <a:p>
            <a:r>
              <a:rPr lang="en-US" sz="500" dirty="0"/>
              <a:t>model = LinearRegression()</a:t>
            </a:r>
          </a:p>
          <a:p>
            <a:r>
              <a:rPr lang="en-US" sz="500" dirty="0"/>
              <a:t>model.fit(training_data,training_labels)</a:t>
            </a:r>
          </a:p>
          <a:p>
            <a:r>
              <a:rPr lang="en-US" sz="500" dirty="0"/>
              <a:t>print('Train Score:', model.score(training_data,training_labels))</a:t>
            </a:r>
          </a:p>
          <a:p>
            <a:r>
              <a:rPr lang="en-US" sz="500" dirty="0"/>
              <a:t>print('Test Score:', model.score(validation_data, validation_labels))</a:t>
            </a:r>
          </a:p>
          <a:p>
            <a:endParaRPr lang="en-US" sz="500" dirty="0"/>
          </a:p>
          <a:p>
            <a:endParaRPr lang="en-US" sz="500" dirty="0"/>
          </a:p>
          <a:p>
            <a:endParaRPr lang="en-US" sz="500" dirty="0"/>
          </a:p>
        </p:txBody>
      </p:sp>
      <p:sp>
        <p:nvSpPr>
          <p:cNvPr id="5" name="Rectangle 4">
            <a:extLst>
              <a:ext uri="{FF2B5EF4-FFF2-40B4-BE49-F238E27FC236}">
                <a16:creationId xmlns:a16="http://schemas.microsoft.com/office/drawing/2014/main" id="{92C106AF-E4E6-0448-B92F-7CC63EF7E032}"/>
              </a:ext>
            </a:extLst>
          </p:cNvPr>
          <p:cNvSpPr/>
          <p:nvPr/>
        </p:nvSpPr>
        <p:spPr>
          <a:xfrm>
            <a:off x="4834670" y="2534417"/>
            <a:ext cx="6900863" cy="2031325"/>
          </a:xfrm>
          <a:prstGeom prst="rect">
            <a:avLst/>
          </a:prstGeom>
        </p:spPr>
        <p:txBody>
          <a:bodyPr wrap="square">
            <a:spAutoFit/>
          </a:bodyPr>
          <a:lstStyle/>
          <a:p>
            <a:r>
              <a:rPr lang="en-US" dirty="0"/>
              <a:t>Train Score: 0.013800861845689294 </a:t>
            </a:r>
          </a:p>
          <a:p>
            <a:r>
              <a:rPr lang="en-US" dirty="0"/>
              <a:t>Test Score: 0.018855477332165638 </a:t>
            </a:r>
          </a:p>
          <a:p>
            <a:endParaRPr lang="en-US" dirty="0"/>
          </a:p>
          <a:p>
            <a:r>
              <a:rPr lang="en-US" dirty="0"/>
              <a:t>CPU times: user 48.2 ms, sys: 10.4 ms, total: 58.6 ms Wall time: 43.8 ms</a:t>
            </a:r>
          </a:p>
          <a:p>
            <a:endParaRPr lang="en-US" dirty="0"/>
          </a:p>
          <a:p>
            <a:r>
              <a:rPr lang="en-US" dirty="0"/>
              <a:t>Overall Linear regression </a:t>
            </a:r>
            <a:r>
              <a:rPr lang="en-US" b="1" dirty="0"/>
              <a:t>fails</a:t>
            </a:r>
            <a:r>
              <a:rPr lang="en-US" dirty="0"/>
              <a:t> to identify patterns in income based on personal data</a:t>
            </a:r>
          </a:p>
        </p:txBody>
      </p:sp>
      <p:sp>
        <p:nvSpPr>
          <p:cNvPr id="6" name="TextBox 5">
            <a:extLst>
              <a:ext uri="{FF2B5EF4-FFF2-40B4-BE49-F238E27FC236}">
                <a16:creationId xmlns:a16="http://schemas.microsoft.com/office/drawing/2014/main" id="{18C46E48-20C2-C249-999B-28FF685CD9A6}"/>
              </a:ext>
            </a:extLst>
          </p:cNvPr>
          <p:cNvSpPr txBox="1"/>
          <p:nvPr/>
        </p:nvSpPr>
        <p:spPr>
          <a:xfrm>
            <a:off x="333375" y="2244060"/>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3772827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1987-20F1-3E40-9C4C-082523147F50}"/>
              </a:ext>
            </a:extLst>
          </p:cNvPr>
          <p:cNvSpPr>
            <a:spLocks noGrp="1"/>
          </p:cNvSpPr>
          <p:nvPr>
            <p:ph type="title"/>
          </p:nvPr>
        </p:nvSpPr>
        <p:spPr>
          <a:xfrm>
            <a:off x="0" y="-264321"/>
            <a:ext cx="12192000" cy="1325563"/>
          </a:xfrm>
        </p:spPr>
        <p:txBody>
          <a:bodyPr>
            <a:normAutofit/>
          </a:bodyPr>
          <a:lstStyle/>
          <a:p>
            <a:r>
              <a:rPr lang="en-US" sz="3000" b="1" dirty="0"/>
              <a:t>Predict income based on essay statistics, K-means</a:t>
            </a:r>
          </a:p>
        </p:txBody>
      </p:sp>
      <p:sp>
        <p:nvSpPr>
          <p:cNvPr id="4" name="Rectangle 3">
            <a:extLst>
              <a:ext uri="{FF2B5EF4-FFF2-40B4-BE49-F238E27FC236}">
                <a16:creationId xmlns:a16="http://schemas.microsoft.com/office/drawing/2014/main" id="{63D29398-9580-5544-95C0-501D7C12330E}"/>
              </a:ext>
            </a:extLst>
          </p:cNvPr>
          <p:cNvSpPr/>
          <p:nvPr/>
        </p:nvSpPr>
        <p:spPr>
          <a:xfrm>
            <a:off x="219074" y="1409972"/>
            <a:ext cx="2838450" cy="5170646"/>
          </a:xfrm>
          <a:prstGeom prst="rect">
            <a:avLst/>
          </a:prstGeom>
          <a:ln>
            <a:solidFill>
              <a:schemeClr val="tx1"/>
            </a:solidFill>
          </a:ln>
        </p:spPr>
        <p:txBody>
          <a:bodyPr wrap="square">
            <a:spAutoFit/>
          </a:bodyPr>
          <a:lstStyle/>
          <a:p>
            <a:r>
              <a:rPr lang="en-US" sz="500" dirty="0"/>
              <a:t>%%time</a:t>
            </a:r>
          </a:p>
          <a:p>
            <a:r>
              <a:rPr lang="en-US" sz="500" dirty="0"/>
              <a:t>#predict income with essay text word counts (+ essay length and word length)</a:t>
            </a:r>
          </a:p>
          <a:p>
            <a:r>
              <a:rPr lang="en-US" sz="500" dirty="0"/>
              <a:t>from sklearn.model_selection import train_test_split</a:t>
            </a:r>
          </a:p>
          <a:p>
            <a:r>
              <a:rPr lang="en-US" sz="500" dirty="0"/>
              <a:t>from sklearn.neighbors import KNeighborsClassifier</a:t>
            </a:r>
          </a:p>
          <a:p>
            <a:r>
              <a:rPr lang="en-US" sz="500" dirty="0"/>
              <a:t>from sklearn.metrics import precision_recall_fscore_support</a:t>
            </a:r>
          </a:p>
          <a:p>
            <a:endParaRPr lang="en-US" sz="500" dirty="0"/>
          </a:p>
          <a:p>
            <a:r>
              <a:rPr lang="en-US" sz="500" dirty="0"/>
              <a:t>data = feature_data[['essay_len','word_count','avg_word_len','i_freq', 'I_freq','me_freq', 'Me_freq']]</a:t>
            </a:r>
          </a:p>
          <a:p>
            <a:r>
              <a:rPr lang="en-US" sz="500" dirty="0"/>
              <a:t>target = df[['income']]</a:t>
            </a:r>
          </a:p>
          <a:p>
            <a:r>
              <a:rPr lang="en-US" sz="500" dirty="0"/>
              <a:t>data = data.join(target)</a:t>
            </a:r>
          </a:p>
          <a:p>
            <a:r>
              <a:rPr lang="en-US" sz="500" dirty="0"/>
              <a:t>data = data.dropna()</a:t>
            </a:r>
          </a:p>
          <a:p>
            <a:r>
              <a:rPr lang="en-US" sz="500" dirty="0"/>
              <a:t>training_data, validation_data, training_labels, validation_labels = train_test_split(data[['essay_len','word_count','avg_word_len','i_freq', 'I_freq','me_freq', 'Me_freq']], data[['income']], test_size = 0.2, random_state = 10)</a:t>
            </a:r>
          </a:p>
          <a:p>
            <a:endParaRPr lang="en-US" sz="500" dirty="0"/>
          </a:p>
          <a:p>
            <a:r>
              <a:rPr lang="en-US" sz="500" dirty="0"/>
              <a:t>k_list = []</a:t>
            </a:r>
          </a:p>
          <a:p>
            <a:r>
              <a:rPr lang="en-US" sz="500" dirty="0"/>
              <a:t>accuracies = []</a:t>
            </a:r>
          </a:p>
          <a:p>
            <a:r>
              <a:rPr lang="en-US" sz="500" dirty="0"/>
              <a:t>metrics = []</a:t>
            </a:r>
          </a:p>
          <a:p>
            <a:endParaRPr lang="en-US" sz="500" dirty="0"/>
          </a:p>
          <a:p>
            <a:r>
              <a:rPr lang="en-US" sz="500" dirty="0"/>
              <a:t>for k in range(1,101):</a:t>
            </a:r>
          </a:p>
          <a:p>
            <a:r>
              <a:rPr lang="en-US" sz="500" dirty="0"/>
              <a:t>    classifier = KNeighborsClassifier(n_neighbors = k)</a:t>
            </a:r>
          </a:p>
          <a:p>
            <a:r>
              <a:rPr lang="en-US" sz="500" dirty="0"/>
              <a:t>    classifier.fit(training_data, training_labels)</a:t>
            </a:r>
          </a:p>
          <a:p>
            <a:r>
              <a:rPr lang="en-US" sz="500" dirty="0"/>
              <a:t>    predict_labels = classifier.predict(validation_data)</a:t>
            </a:r>
          </a:p>
          <a:p>
            <a:r>
              <a:rPr lang="en-US" sz="500" dirty="0"/>
              <a:t>    #print(classifier.score(validation_data, validation_labels))</a:t>
            </a:r>
          </a:p>
          <a:p>
            <a:r>
              <a:rPr lang="en-US" sz="500" dirty="0"/>
              <a:t>    k_list.append(k)</a:t>
            </a:r>
          </a:p>
          <a:p>
            <a:r>
              <a:rPr lang="en-US" sz="500" dirty="0"/>
              <a:t>    accuracies.append(classifier.score(validation_data, validation_labels))</a:t>
            </a:r>
          </a:p>
          <a:p>
            <a:r>
              <a:rPr lang="en-US" sz="500" dirty="0"/>
              <a:t>    metrics.append(precision_recall_fscore_support(validation_labels, predict_labels, average='weighted'))</a:t>
            </a:r>
          </a:p>
          <a:p>
            <a:r>
              <a:rPr lang="en-US" sz="500" dirty="0"/>
              <a:t>    </a:t>
            </a:r>
          </a:p>
          <a:p>
            <a:r>
              <a:rPr lang="en-US" sz="500" dirty="0"/>
              <a:t>metrics = np.array(metrics)</a:t>
            </a:r>
          </a:p>
          <a:p>
            <a:endParaRPr lang="en-US" sz="500" dirty="0"/>
          </a:p>
          <a:p>
            <a:r>
              <a:rPr lang="en-US" sz="500" dirty="0"/>
              <a:t># accuracy:</a:t>
            </a:r>
          </a:p>
          <a:p>
            <a:r>
              <a:rPr lang="en-US" sz="500" dirty="0"/>
              <a:t>plt.subplot(221)</a:t>
            </a:r>
          </a:p>
          <a:p>
            <a:r>
              <a:rPr lang="en-US" sz="500" dirty="0"/>
              <a:t>plt.plot(k_list,accuracies)</a:t>
            </a:r>
          </a:p>
          <a:p>
            <a:r>
              <a:rPr lang="en-US" sz="500" dirty="0"/>
              <a:t>plt.xlabel("k")</a:t>
            </a:r>
          </a:p>
          <a:p>
            <a:r>
              <a:rPr lang="en-US" sz="500" dirty="0"/>
              <a:t>plt.ylabel("Validation Accuracy")</a:t>
            </a:r>
          </a:p>
          <a:p>
            <a:r>
              <a:rPr lang="en-US" sz="500" dirty="0"/>
              <a:t>plt.title("Income Classifier Accuracy")</a:t>
            </a:r>
          </a:p>
          <a:p>
            <a:r>
              <a:rPr lang="en-US" sz="500" dirty="0"/>
              <a:t>plt.grid(True)</a:t>
            </a:r>
          </a:p>
          <a:p>
            <a:endParaRPr lang="en-US" sz="500" dirty="0"/>
          </a:p>
          <a:p>
            <a:endParaRPr lang="en-US" sz="500" dirty="0"/>
          </a:p>
          <a:p>
            <a:r>
              <a:rPr lang="en-US" sz="500" dirty="0"/>
              <a:t># precision:</a:t>
            </a:r>
          </a:p>
          <a:p>
            <a:r>
              <a:rPr lang="en-US" sz="500" dirty="0"/>
              <a:t>plt.subplot(222)</a:t>
            </a:r>
          </a:p>
          <a:p>
            <a:r>
              <a:rPr lang="en-US" sz="500" dirty="0"/>
              <a:t>plt.plot(k_list,metrics[:,0])</a:t>
            </a:r>
          </a:p>
          <a:p>
            <a:r>
              <a:rPr lang="en-US" sz="500" dirty="0"/>
              <a:t>plt.xlabel("k")</a:t>
            </a:r>
          </a:p>
          <a:p>
            <a:r>
              <a:rPr lang="en-US" sz="500" dirty="0"/>
              <a:t>plt.ylabel("Validation Precision")</a:t>
            </a:r>
          </a:p>
          <a:p>
            <a:r>
              <a:rPr lang="en-US" sz="500" dirty="0"/>
              <a:t>plt.title("Income Classifier Precision")</a:t>
            </a:r>
          </a:p>
          <a:p>
            <a:r>
              <a:rPr lang="en-US" sz="500" dirty="0"/>
              <a:t>plt.grid(True)</a:t>
            </a:r>
          </a:p>
          <a:p>
            <a:endParaRPr lang="en-US" sz="500" dirty="0"/>
          </a:p>
          <a:p>
            <a:r>
              <a:rPr lang="en-US" sz="500" dirty="0"/>
              <a:t># recall:</a:t>
            </a:r>
          </a:p>
          <a:p>
            <a:r>
              <a:rPr lang="en-US" sz="500" dirty="0"/>
              <a:t>plt.subplot(223)</a:t>
            </a:r>
          </a:p>
          <a:p>
            <a:r>
              <a:rPr lang="en-US" sz="500" dirty="0"/>
              <a:t>plt.plot(k_list,metrics[:,1])</a:t>
            </a:r>
          </a:p>
          <a:p>
            <a:r>
              <a:rPr lang="en-US" sz="500" dirty="0"/>
              <a:t>plt.xlabel("k")</a:t>
            </a:r>
          </a:p>
          <a:p>
            <a:r>
              <a:rPr lang="en-US" sz="500" dirty="0"/>
              <a:t>plt.ylabel("Validation Recall")</a:t>
            </a:r>
          </a:p>
          <a:p>
            <a:r>
              <a:rPr lang="en-US" sz="500" dirty="0"/>
              <a:t>plt.title("Income Classifier Recall")</a:t>
            </a:r>
          </a:p>
          <a:p>
            <a:r>
              <a:rPr lang="en-US" sz="500" dirty="0"/>
              <a:t>plt.grid(True)</a:t>
            </a:r>
          </a:p>
          <a:p>
            <a:endParaRPr lang="en-US" sz="500" dirty="0"/>
          </a:p>
          <a:p>
            <a:r>
              <a:rPr lang="en-US" sz="500" dirty="0"/>
              <a:t># precision:</a:t>
            </a:r>
          </a:p>
          <a:p>
            <a:r>
              <a:rPr lang="en-US" sz="500" dirty="0"/>
              <a:t>plt.subplot(224)</a:t>
            </a:r>
          </a:p>
          <a:p>
            <a:r>
              <a:rPr lang="en-US" sz="500" dirty="0"/>
              <a:t>plt.plot(k_list,metrics[:,2])</a:t>
            </a:r>
          </a:p>
          <a:p>
            <a:r>
              <a:rPr lang="en-US" sz="500" dirty="0"/>
              <a:t>plt.xlabel("k")</a:t>
            </a:r>
          </a:p>
          <a:p>
            <a:r>
              <a:rPr lang="en-US" sz="500" dirty="0"/>
              <a:t>plt.ylabel("Validation Fscore")</a:t>
            </a:r>
          </a:p>
          <a:p>
            <a:r>
              <a:rPr lang="en-US" sz="500" dirty="0"/>
              <a:t>plt.title("Income Classifier Fscore")</a:t>
            </a:r>
          </a:p>
          <a:p>
            <a:r>
              <a:rPr lang="en-US" sz="500" dirty="0"/>
              <a:t>plt.grid(True)</a:t>
            </a:r>
          </a:p>
          <a:p>
            <a:endParaRPr lang="en-US" sz="500" dirty="0"/>
          </a:p>
          <a:p>
            <a:r>
              <a:rPr lang="en-US" sz="500" dirty="0"/>
              <a:t>plt.tight_layout()</a:t>
            </a:r>
          </a:p>
          <a:p>
            <a:endParaRPr lang="en-US" sz="500" dirty="0"/>
          </a:p>
          <a:p>
            <a:r>
              <a:rPr lang="en-US" sz="500" dirty="0"/>
              <a:t>plt.show()</a:t>
            </a:r>
          </a:p>
        </p:txBody>
      </p:sp>
      <p:pic>
        <p:nvPicPr>
          <p:cNvPr id="5" name="Picture 4">
            <a:extLst>
              <a:ext uri="{FF2B5EF4-FFF2-40B4-BE49-F238E27FC236}">
                <a16:creationId xmlns:a16="http://schemas.microsoft.com/office/drawing/2014/main" id="{9DA21845-BD51-A34B-878C-B8D76F421A33}"/>
              </a:ext>
            </a:extLst>
          </p:cNvPr>
          <p:cNvPicPr>
            <a:picLocks noChangeAspect="1"/>
          </p:cNvPicPr>
          <p:nvPr/>
        </p:nvPicPr>
        <p:blipFill>
          <a:blip r:embed="rId2"/>
          <a:stretch>
            <a:fillRect/>
          </a:stretch>
        </p:blipFill>
        <p:spPr>
          <a:xfrm>
            <a:off x="4403724" y="1157683"/>
            <a:ext cx="6307138" cy="4126165"/>
          </a:xfrm>
          <a:prstGeom prst="rect">
            <a:avLst/>
          </a:prstGeom>
        </p:spPr>
      </p:pic>
      <p:sp>
        <p:nvSpPr>
          <p:cNvPr id="6" name="Rectangle 5">
            <a:extLst>
              <a:ext uri="{FF2B5EF4-FFF2-40B4-BE49-F238E27FC236}">
                <a16:creationId xmlns:a16="http://schemas.microsoft.com/office/drawing/2014/main" id="{0CC2DBDD-DE97-2B4D-A1BD-0B5DFBD9BDA5}"/>
              </a:ext>
            </a:extLst>
          </p:cNvPr>
          <p:cNvSpPr/>
          <p:nvPr/>
        </p:nvSpPr>
        <p:spPr>
          <a:xfrm>
            <a:off x="4403724" y="5380289"/>
            <a:ext cx="7753351" cy="1200329"/>
          </a:xfrm>
          <a:prstGeom prst="rect">
            <a:avLst/>
          </a:prstGeom>
        </p:spPr>
        <p:txBody>
          <a:bodyPr wrap="square">
            <a:spAutoFit/>
          </a:bodyPr>
          <a:lstStyle/>
          <a:p>
            <a:r>
              <a:rPr lang="en-US" dirty="0"/>
              <a:t>CPU times: user 3min 31s, sys: 2.68 s, total: 3min 34s Wall time: 3min 36s</a:t>
            </a:r>
          </a:p>
          <a:p>
            <a:endParaRPr lang="en-US" dirty="0"/>
          </a:p>
          <a:p>
            <a:endParaRPr lang="en-US" dirty="0"/>
          </a:p>
          <a:p>
            <a:r>
              <a:rPr lang="en-US" dirty="0"/>
              <a:t>Overall good model, with </a:t>
            </a:r>
            <a:r>
              <a:rPr lang="en-US" b="1" dirty="0"/>
              <a:t>accuracy higher then 0.8.</a:t>
            </a:r>
            <a:r>
              <a:rPr lang="en-US" dirty="0"/>
              <a:t> </a:t>
            </a:r>
          </a:p>
        </p:txBody>
      </p:sp>
      <p:sp>
        <p:nvSpPr>
          <p:cNvPr id="7" name="TextBox 6">
            <a:extLst>
              <a:ext uri="{FF2B5EF4-FFF2-40B4-BE49-F238E27FC236}">
                <a16:creationId xmlns:a16="http://schemas.microsoft.com/office/drawing/2014/main" id="{AD47DFB4-A4F4-0B4A-B027-195C405CDD98}"/>
              </a:ext>
            </a:extLst>
          </p:cNvPr>
          <p:cNvSpPr txBox="1"/>
          <p:nvPr/>
        </p:nvSpPr>
        <p:spPr>
          <a:xfrm>
            <a:off x="219074" y="1061242"/>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3062364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86C5-3E2C-B444-A17C-0D47AAB614D9}"/>
              </a:ext>
            </a:extLst>
          </p:cNvPr>
          <p:cNvSpPr>
            <a:spLocks noGrp="1"/>
          </p:cNvSpPr>
          <p:nvPr>
            <p:ph type="title"/>
          </p:nvPr>
        </p:nvSpPr>
        <p:spPr>
          <a:xfrm>
            <a:off x="0" y="-245515"/>
            <a:ext cx="12192000" cy="1325563"/>
          </a:xfrm>
        </p:spPr>
        <p:txBody>
          <a:bodyPr>
            <a:normAutofit/>
          </a:bodyPr>
          <a:lstStyle/>
          <a:p>
            <a:r>
              <a:rPr lang="en-US" sz="3000" b="1" dirty="0"/>
              <a:t>Predict income based on essay statistics and age, Linear regression</a:t>
            </a:r>
          </a:p>
        </p:txBody>
      </p:sp>
      <p:sp>
        <p:nvSpPr>
          <p:cNvPr id="4" name="Rectangle 3">
            <a:extLst>
              <a:ext uri="{FF2B5EF4-FFF2-40B4-BE49-F238E27FC236}">
                <a16:creationId xmlns:a16="http://schemas.microsoft.com/office/drawing/2014/main" id="{A6D82CBF-745B-494B-9F39-3999BC083794}"/>
              </a:ext>
            </a:extLst>
          </p:cNvPr>
          <p:cNvSpPr/>
          <p:nvPr/>
        </p:nvSpPr>
        <p:spPr>
          <a:xfrm>
            <a:off x="576262" y="2852500"/>
            <a:ext cx="2924176" cy="1938992"/>
          </a:xfrm>
          <a:prstGeom prst="rect">
            <a:avLst/>
          </a:prstGeom>
          <a:ln>
            <a:solidFill>
              <a:schemeClr val="tx1"/>
            </a:solidFill>
          </a:ln>
        </p:spPr>
        <p:txBody>
          <a:bodyPr wrap="square">
            <a:spAutoFit/>
          </a:bodyPr>
          <a:lstStyle/>
          <a:p>
            <a:r>
              <a:rPr lang="en-US" sz="500" dirty="0"/>
              <a:t>%%time</a:t>
            </a:r>
          </a:p>
          <a:p>
            <a:r>
              <a:rPr lang="en-US" sz="500" dirty="0"/>
              <a:t>#predict income with essay statistics, age, Linear regression</a:t>
            </a:r>
          </a:p>
          <a:p>
            <a:r>
              <a:rPr lang="en-US" sz="500" dirty="0"/>
              <a:t>from sklearn.model_selection import train_test_split</a:t>
            </a:r>
          </a:p>
          <a:p>
            <a:r>
              <a:rPr lang="en-US" sz="500" dirty="0"/>
              <a:t>from sklearn.linear_model import LinearRegression</a:t>
            </a:r>
          </a:p>
          <a:p>
            <a:r>
              <a:rPr lang="en-US" sz="500" dirty="0"/>
              <a:t>from sklearn.metrics import precision_recall_fscore_support</a:t>
            </a:r>
          </a:p>
          <a:p>
            <a:endParaRPr lang="en-US" sz="500" dirty="0"/>
          </a:p>
          <a:p>
            <a:endParaRPr lang="en-US" sz="500" dirty="0"/>
          </a:p>
          <a:p>
            <a:endParaRPr lang="en-US" sz="500" dirty="0"/>
          </a:p>
          <a:p>
            <a:r>
              <a:rPr lang="en-US" sz="500" dirty="0"/>
              <a:t>data = feature_data[['essay_len','word_count','avg_word_len','i_freq', 'I_freq','me_freq', '</a:t>
            </a:r>
            <a:r>
              <a:rPr lang="en-US" sz="500" dirty="0" err="1"/>
              <a:t>Me_freq','age</a:t>
            </a:r>
            <a:r>
              <a:rPr lang="en-US" sz="500" dirty="0"/>
              <a:t>']]</a:t>
            </a:r>
          </a:p>
          <a:p>
            <a:r>
              <a:rPr lang="en-US" sz="500" dirty="0"/>
              <a:t>target = df[['income']]</a:t>
            </a:r>
          </a:p>
          <a:p>
            <a:r>
              <a:rPr lang="en-US" sz="500" dirty="0"/>
              <a:t>data = data.join(target)</a:t>
            </a:r>
          </a:p>
          <a:p>
            <a:r>
              <a:rPr lang="en-US" sz="500" dirty="0"/>
              <a:t>data = data.dropna()</a:t>
            </a:r>
          </a:p>
          <a:p>
            <a:r>
              <a:rPr lang="en-US" sz="500" dirty="0"/>
              <a:t>training_data, validation_data, training_labels, validation_labels = train_test_split(data[['essay_len','word_count','avg_word_len','i_freq', 'I_freq','me_freq', '</a:t>
            </a:r>
            <a:r>
              <a:rPr lang="en-US" sz="500" dirty="0" err="1"/>
              <a:t>Me_freq','age</a:t>
            </a:r>
            <a:r>
              <a:rPr lang="en-US" sz="500" dirty="0"/>
              <a:t>']], data[['income']], test_size = 0.2, random_state = 15)</a:t>
            </a:r>
          </a:p>
          <a:p>
            <a:endParaRPr lang="en-US" sz="500" dirty="0"/>
          </a:p>
          <a:p>
            <a:endParaRPr lang="en-US" sz="500" dirty="0"/>
          </a:p>
          <a:p>
            <a:r>
              <a:rPr lang="en-US" sz="500" dirty="0"/>
              <a:t>model = LinearRegression()</a:t>
            </a:r>
          </a:p>
          <a:p>
            <a:r>
              <a:rPr lang="en-US" sz="500" dirty="0"/>
              <a:t>model.fit(training_data,training_labels)</a:t>
            </a:r>
          </a:p>
          <a:p>
            <a:r>
              <a:rPr lang="en-US" sz="500" dirty="0"/>
              <a:t>print('Train Score:', model.score(training_data,training_labels))</a:t>
            </a:r>
          </a:p>
          <a:p>
            <a:r>
              <a:rPr lang="en-US" sz="500" dirty="0"/>
              <a:t>print('Test Score:', model.score(validation_data, validation_labels))</a:t>
            </a:r>
          </a:p>
          <a:p>
            <a:endParaRPr lang="en-US" sz="500" dirty="0"/>
          </a:p>
          <a:p>
            <a:endParaRPr lang="en-US" sz="500" dirty="0"/>
          </a:p>
          <a:p>
            <a:endParaRPr lang="en-US" sz="500" dirty="0"/>
          </a:p>
        </p:txBody>
      </p:sp>
      <p:sp>
        <p:nvSpPr>
          <p:cNvPr id="5" name="Rectangle 4">
            <a:extLst>
              <a:ext uri="{FF2B5EF4-FFF2-40B4-BE49-F238E27FC236}">
                <a16:creationId xmlns:a16="http://schemas.microsoft.com/office/drawing/2014/main" id="{51DEA657-36B8-4449-86A1-55F25895EAF9}"/>
              </a:ext>
            </a:extLst>
          </p:cNvPr>
          <p:cNvSpPr/>
          <p:nvPr/>
        </p:nvSpPr>
        <p:spPr>
          <a:xfrm>
            <a:off x="5191125" y="2529334"/>
            <a:ext cx="6096000" cy="2585323"/>
          </a:xfrm>
          <a:prstGeom prst="rect">
            <a:avLst/>
          </a:prstGeom>
        </p:spPr>
        <p:txBody>
          <a:bodyPr>
            <a:spAutoFit/>
          </a:bodyPr>
          <a:lstStyle/>
          <a:p>
            <a:r>
              <a:rPr lang="en-US" dirty="0"/>
              <a:t>Train Score: 0.000950420580824507 </a:t>
            </a:r>
          </a:p>
          <a:p>
            <a:r>
              <a:rPr lang="en-US" dirty="0"/>
              <a:t>Test Score: -0.0007859454657384024</a:t>
            </a:r>
          </a:p>
          <a:p>
            <a:endParaRPr lang="en-US" dirty="0"/>
          </a:p>
          <a:p>
            <a:r>
              <a:rPr lang="en-US" dirty="0"/>
              <a:t>CPU times: user 78.6 ms, sys: 14.2 ms, total: 92.8 ms Wall time: 69.3 ms</a:t>
            </a:r>
          </a:p>
          <a:p>
            <a:endParaRPr lang="en-US" dirty="0"/>
          </a:p>
          <a:p>
            <a:r>
              <a:rPr lang="en-US" dirty="0"/>
              <a:t>Overall Linear regression </a:t>
            </a:r>
            <a:r>
              <a:rPr lang="en-US" b="1" dirty="0"/>
              <a:t>fails</a:t>
            </a:r>
            <a:r>
              <a:rPr lang="en-US" dirty="0"/>
              <a:t> to identify patterns in income based on personal data</a:t>
            </a:r>
          </a:p>
          <a:p>
            <a:endParaRPr lang="en-US" dirty="0"/>
          </a:p>
        </p:txBody>
      </p:sp>
      <p:sp>
        <p:nvSpPr>
          <p:cNvPr id="6" name="TextBox 5">
            <a:extLst>
              <a:ext uri="{FF2B5EF4-FFF2-40B4-BE49-F238E27FC236}">
                <a16:creationId xmlns:a16="http://schemas.microsoft.com/office/drawing/2014/main" id="{A2BDAEFE-00C9-EF4E-A423-765639A6E7F6}"/>
              </a:ext>
            </a:extLst>
          </p:cNvPr>
          <p:cNvSpPr txBox="1"/>
          <p:nvPr/>
        </p:nvSpPr>
        <p:spPr>
          <a:xfrm>
            <a:off x="576262" y="2483168"/>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401510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73D2-4EE7-FB49-A31A-CA919C499886}"/>
              </a:ext>
            </a:extLst>
          </p:cNvPr>
          <p:cNvSpPr>
            <a:spLocks noGrp="1"/>
          </p:cNvSpPr>
          <p:nvPr>
            <p:ph type="title"/>
          </p:nvPr>
        </p:nvSpPr>
        <p:spPr>
          <a:xfrm>
            <a:off x="0" y="0"/>
            <a:ext cx="12192000" cy="1325563"/>
          </a:xfrm>
        </p:spPr>
        <p:txBody>
          <a:bodyPr>
            <a:normAutofit/>
          </a:bodyPr>
          <a:lstStyle/>
          <a:p>
            <a:r>
              <a:rPr lang="en-US" sz="3000" b="1" dirty="0"/>
              <a:t>Predict zodiac based on essay stats, conclusion</a:t>
            </a:r>
          </a:p>
        </p:txBody>
      </p:sp>
      <p:sp>
        <p:nvSpPr>
          <p:cNvPr id="3" name="Content Placeholder 2">
            <a:extLst>
              <a:ext uri="{FF2B5EF4-FFF2-40B4-BE49-F238E27FC236}">
                <a16:creationId xmlns:a16="http://schemas.microsoft.com/office/drawing/2014/main" id="{CF76A980-06B6-164A-8484-78ACBAFE9164}"/>
              </a:ext>
            </a:extLst>
          </p:cNvPr>
          <p:cNvSpPr>
            <a:spLocks noGrp="1"/>
          </p:cNvSpPr>
          <p:nvPr>
            <p:ph idx="1"/>
          </p:nvPr>
        </p:nvSpPr>
        <p:spPr/>
        <p:txBody>
          <a:bodyPr>
            <a:normAutofit/>
          </a:bodyPr>
          <a:lstStyle/>
          <a:p>
            <a:r>
              <a:rPr lang="en-US" sz="2600" dirty="0"/>
              <a:t>Essay statistics (word counts + essay length + word length + ”i” frequency + “me” frequency) is bad predictor of zodiac signs.  </a:t>
            </a:r>
          </a:p>
          <a:p>
            <a:endParaRPr lang="en-US" sz="2600" dirty="0"/>
          </a:p>
          <a:p>
            <a:r>
              <a:rPr lang="en-US" sz="2600" dirty="0"/>
              <a:t>Even modelling based on personal background and habits (drinks, drugs, smokes, status, offspring, diet, education, age) did not improve the prediction scores (not shown).  </a:t>
            </a:r>
          </a:p>
          <a:p>
            <a:endParaRPr lang="en-US" sz="2600" dirty="0"/>
          </a:p>
          <a:p>
            <a:r>
              <a:rPr lang="en-US" sz="2600" dirty="0"/>
              <a:t>Results may indicate that astrology is fake and there are no real patterns in peoples behavior based on star composition at the day of birth.</a:t>
            </a:r>
          </a:p>
        </p:txBody>
      </p:sp>
    </p:spTree>
    <p:extLst>
      <p:ext uri="{BB962C8B-B14F-4D97-AF65-F5344CB8AC3E}">
        <p14:creationId xmlns:p14="http://schemas.microsoft.com/office/powerpoint/2010/main" val="2326709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F50B-D173-DA45-8E40-4E524BCBD1BF}"/>
              </a:ext>
            </a:extLst>
          </p:cNvPr>
          <p:cNvSpPr>
            <a:spLocks noGrp="1"/>
          </p:cNvSpPr>
          <p:nvPr>
            <p:ph type="title"/>
          </p:nvPr>
        </p:nvSpPr>
        <p:spPr>
          <a:xfrm>
            <a:off x="0" y="18255"/>
            <a:ext cx="12192000" cy="1325563"/>
          </a:xfrm>
        </p:spPr>
        <p:txBody>
          <a:bodyPr>
            <a:normAutofit/>
          </a:bodyPr>
          <a:lstStyle/>
          <a:p>
            <a:r>
              <a:rPr lang="en-US" sz="3000" b="1" dirty="0"/>
              <a:t>Predict income based on essay statistics or personal background and habits, conclusion</a:t>
            </a:r>
          </a:p>
        </p:txBody>
      </p:sp>
      <p:sp>
        <p:nvSpPr>
          <p:cNvPr id="3" name="Content Placeholder 2">
            <a:extLst>
              <a:ext uri="{FF2B5EF4-FFF2-40B4-BE49-F238E27FC236}">
                <a16:creationId xmlns:a16="http://schemas.microsoft.com/office/drawing/2014/main" id="{012B878E-BC99-764B-A563-6418E495BA93}"/>
              </a:ext>
            </a:extLst>
          </p:cNvPr>
          <p:cNvSpPr>
            <a:spLocks noGrp="1"/>
          </p:cNvSpPr>
          <p:nvPr>
            <p:ph idx="1"/>
          </p:nvPr>
        </p:nvSpPr>
        <p:spPr/>
        <p:txBody>
          <a:bodyPr>
            <a:normAutofit fontScale="92500" lnSpcReduction="20000"/>
          </a:bodyPr>
          <a:lstStyle/>
          <a:p>
            <a:r>
              <a:rPr lang="en-US" sz="2600" dirty="0"/>
              <a:t>Essay statistics (word counts + essay length + word length + ”i” frequency + “me” frequency) is a </a:t>
            </a:r>
            <a:r>
              <a:rPr lang="en-US" sz="2600" b="1" dirty="0"/>
              <a:t>very good </a:t>
            </a:r>
            <a:r>
              <a:rPr lang="en-US" sz="2600" dirty="0"/>
              <a:t>predictor of income.</a:t>
            </a:r>
          </a:p>
          <a:p>
            <a:endParaRPr lang="en-US" sz="2600" dirty="0"/>
          </a:p>
          <a:p>
            <a:r>
              <a:rPr lang="en-US" sz="2600" dirty="0"/>
              <a:t>Personal background and habits (drinks, drugs, smokes, status, offspring, diet, education, age) is a </a:t>
            </a:r>
            <a:r>
              <a:rPr lang="en-US" sz="2600" b="1" dirty="0"/>
              <a:t>good</a:t>
            </a:r>
            <a:r>
              <a:rPr lang="en-US" sz="2600" dirty="0"/>
              <a:t> predictor of income.</a:t>
            </a:r>
          </a:p>
          <a:p>
            <a:endParaRPr lang="en-US" sz="2600" dirty="0"/>
          </a:p>
          <a:p>
            <a:r>
              <a:rPr lang="en-US" sz="2600" dirty="0"/>
              <a:t>Results indicate, that there are clear patterns in writing styles and personal habits of people with different income.  The first statement is quiet interesting, as suggests that wealthy/poor people may use very similar word lexicon.  Does it also indicate, that wealthy people study in very similar schools using very similar books?  </a:t>
            </a:r>
          </a:p>
          <a:p>
            <a:r>
              <a:rPr lang="en-US" sz="2600" dirty="0"/>
              <a:t>Personal habits are good predictors of an income.  That is quiet intuitively obvious, as wealthy people often have enough time and money to take care of them: they exercise, do not do drugs, do not smoke, and etc. </a:t>
            </a:r>
          </a:p>
          <a:p>
            <a:endParaRPr lang="en-US" sz="2600" dirty="0"/>
          </a:p>
        </p:txBody>
      </p:sp>
    </p:spTree>
    <p:extLst>
      <p:ext uri="{BB962C8B-B14F-4D97-AF65-F5344CB8AC3E}">
        <p14:creationId xmlns:p14="http://schemas.microsoft.com/office/powerpoint/2010/main" val="3582566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DE86-9C56-8D47-879B-4605AA16D430}"/>
              </a:ext>
            </a:extLst>
          </p:cNvPr>
          <p:cNvSpPr>
            <a:spLocks noGrp="1"/>
          </p:cNvSpPr>
          <p:nvPr>
            <p:ph type="title"/>
          </p:nvPr>
        </p:nvSpPr>
        <p:spPr>
          <a:xfrm>
            <a:off x="0" y="-352634"/>
            <a:ext cx="10515600" cy="1325563"/>
          </a:xfrm>
        </p:spPr>
        <p:txBody>
          <a:bodyPr>
            <a:normAutofit/>
          </a:bodyPr>
          <a:lstStyle/>
          <a:p>
            <a:r>
              <a:rPr lang="en-US" sz="3000" b="1" dirty="0"/>
              <a:t>Predict age based on essay statistics, K-means</a:t>
            </a:r>
          </a:p>
        </p:txBody>
      </p:sp>
      <p:pic>
        <p:nvPicPr>
          <p:cNvPr id="4" name="Picture 3">
            <a:extLst>
              <a:ext uri="{FF2B5EF4-FFF2-40B4-BE49-F238E27FC236}">
                <a16:creationId xmlns:a16="http://schemas.microsoft.com/office/drawing/2014/main" id="{975B917B-4B26-BC4E-B0B4-93592BB783BB}"/>
              </a:ext>
            </a:extLst>
          </p:cNvPr>
          <p:cNvPicPr>
            <a:picLocks noChangeAspect="1"/>
          </p:cNvPicPr>
          <p:nvPr/>
        </p:nvPicPr>
        <p:blipFill>
          <a:blip r:embed="rId2"/>
          <a:stretch>
            <a:fillRect/>
          </a:stretch>
        </p:blipFill>
        <p:spPr>
          <a:xfrm>
            <a:off x="4752974" y="1084818"/>
            <a:ext cx="6453705" cy="4261881"/>
          </a:xfrm>
          <a:prstGeom prst="rect">
            <a:avLst/>
          </a:prstGeom>
        </p:spPr>
      </p:pic>
      <p:sp>
        <p:nvSpPr>
          <p:cNvPr id="5" name="Rectangle 4">
            <a:extLst>
              <a:ext uri="{FF2B5EF4-FFF2-40B4-BE49-F238E27FC236}">
                <a16:creationId xmlns:a16="http://schemas.microsoft.com/office/drawing/2014/main" id="{3A1B3CD7-2ABB-DC41-A823-695CEBB6547B}"/>
              </a:ext>
            </a:extLst>
          </p:cNvPr>
          <p:cNvSpPr/>
          <p:nvPr/>
        </p:nvSpPr>
        <p:spPr>
          <a:xfrm>
            <a:off x="4752974" y="5403850"/>
            <a:ext cx="7439026" cy="923330"/>
          </a:xfrm>
          <a:prstGeom prst="rect">
            <a:avLst/>
          </a:prstGeom>
        </p:spPr>
        <p:txBody>
          <a:bodyPr wrap="square">
            <a:spAutoFit/>
          </a:bodyPr>
          <a:lstStyle/>
          <a:p>
            <a:r>
              <a:rPr lang="en-US" dirty="0"/>
              <a:t>CPU times: user 3min 30s, sys: 2.8 s, total: 3min 33s Wall time: 3min 35s</a:t>
            </a:r>
          </a:p>
          <a:p>
            <a:endParaRPr lang="en-US" dirty="0"/>
          </a:p>
          <a:p>
            <a:r>
              <a:rPr lang="en-US" dirty="0"/>
              <a:t>K-means </a:t>
            </a:r>
            <a:r>
              <a:rPr lang="en-US" b="1" dirty="0"/>
              <a:t>fails</a:t>
            </a:r>
            <a:r>
              <a:rPr lang="en-US" dirty="0"/>
              <a:t> to predict age based on essay statistics</a:t>
            </a:r>
          </a:p>
        </p:txBody>
      </p:sp>
      <p:sp>
        <p:nvSpPr>
          <p:cNvPr id="6" name="Rectangle 5">
            <a:extLst>
              <a:ext uri="{FF2B5EF4-FFF2-40B4-BE49-F238E27FC236}">
                <a16:creationId xmlns:a16="http://schemas.microsoft.com/office/drawing/2014/main" id="{3DE23C12-36E3-8349-85FF-C95AEC2BE0FF}"/>
              </a:ext>
            </a:extLst>
          </p:cNvPr>
          <p:cNvSpPr/>
          <p:nvPr/>
        </p:nvSpPr>
        <p:spPr>
          <a:xfrm>
            <a:off x="276225" y="1454150"/>
            <a:ext cx="3452813" cy="5093702"/>
          </a:xfrm>
          <a:prstGeom prst="rect">
            <a:avLst/>
          </a:prstGeom>
          <a:ln>
            <a:solidFill>
              <a:schemeClr val="tx1"/>
            </a:solidFill>
          </a:ln>
        </p:spPr>
        <p:txBody>
          <a:bodyPr wrap="square">
            <a:spAutoFit/>
          </a:bodyPr>
          <a:lstStyle/>
          <a:p>
            <a:r>
              <a:rPr lang="en-US" sz="500" dirty="0"/>
              <a:t>%%time</a:t>
            </a:r>
          </a:p>
          <a:p>
            <a:r>
              <a:rPr lang="en-US" sz="500" dirty="0"/>
              <a:t>#predict age with essay text word counts (+ essay length and word length)</a:t>
            </a:r>
          </a:p>
          <a:p>
            <a:r>
              <a:rPr lang="en-US" sz="500" dirty="0"/>
              <a:t>from sklearn.model_selection import train_test_split</a:t>
            </a:r>
          </a:p>
          <a:p>
            <a:r>
              <a:rPr lang="en-US" sz="500" dirty="0"/>
              <a:t>from sklearn.neighbors import KNeighborsClassifier</a:t>
            </a:r>
          </a:p>
          <a:p>
            <a:r>
              <a:rPr lang="en-US" sz="500" dirty="0"/>
              <a:t>from sklearn.metrics import precision_recall_fscore_support</a:t>
            </a:r>
          </a:p>
          <a:p>
            <a:endParaRPr lang="en-US" sz="500" dirty="0"/>
          </a:p>
          <a:p>
            <a:r>
              <a:rPr lang="en-US" sz="500" dirty="0"/>
              <a:t>data = feature_data[['essay_len','word_count','avg_word_len','i_freq', 'I_freq','me_freq', 'Me_freq']]</a:t>
            </a:r>
          </a:p>
          <a:p>
            <a:r>
              <a:rPr lang="en-US" sz="500" dirty="0"/>
              <a:t>target = df[['age']]</a:t>
            </a:r>
          </a:p>
          <a:p>
            <a:r>
              <a:rPr lang="en-US" sz="500" dirty="0"/>
              <a:t>data = data.join(target)</a:t>
            </a:r>
          </a:p>
          <a:p>
            <a:r>
              <a:rPr lang="en-US" sz="500" dirty="0"/>
              <a:t>data = data.dropna()</a:t>
            </a:r>
          </a:p>
          <a:p>
            <a:r>
              <a:rPr lang="en-US" sz="500" dirty="0"/>
              <a:t>training_data, validation_data, training_labels, validation_labels = train_test_split(data[['essay_len','word_count','avg_word_len','i_freq', 'I_freq','me_freq', 'Me_freq']], data[['age']], test_size = 0.2, random_state = 10)</a:t>
            </a:r>
          </a:p>
          <a:p>
            <a:endParaRPr lang="en-US" sz="500" dirty="0"/>
          </a:p>
          <a:p>
            <a:r>
              <a:rPr lang="en-US" sz="500" dirty="0"/>
              <a:t>k_list = []</a:t>
            </a:r>
          </a:p>
          <a:p>
            <a:r>
              <a:rPr lang="en-US" sz="500" dirty="0"/>
              <a:t>accuracies = []</a:t>
            </a:r>
          </a:p>
          <a:p>
            <a:r>
              <a:rPr lang="en-US" sz="500" dirty="0"/>
              <a:t>metrics = []</a:t>
            </a:r>
          </a:p>
          <a:p>
            <a:endParaRPr lang="en-US" sz="500" dirty="0"/>
          </a:p>
          <a:p>
            <a:r>
              <a:rPr lang="en-US" sz="500" dirty="0"/>
              <a:t>for k in range(1,101):</a:t>
            </a:r>
          </a:p>
          <a:p>
            <a:r>
              <a:rPr lang="en-US" sz="500" dirty="0"/>
              <a:t>    classifier = KNeighborsClassifier(n_neighbors = k)</a:t>
            </a:r>
          </a:p>
          <a:p>
            <a:r>
              <a:rPr lang="en-US" sz="500" dirty="0"/>
              <a:t>    classifier.fit(training_data, training_labels)</a:t>
            </a:r>
          </a:p>
          <a:p>
            <a:r>
              <a:rPr lang="en-US" sz="500" dirty="0"/>
              <a:t>    predict_labels = classifier.predict(validation_data)</a:t>
            </a:r>
          </a:p>
          <a:p>
            <a:r>
              <a:rPr lang="en-US" sz="500" dirty="0"/>
              <a:t>    #print(classifier.score(validation_data, validation_labels))</a:t>
            </a:r>
          </a:p>
          <a:p>
            <a:r>
              <a:rPr lang="en-US" sz="500" dirty="0"/>
              <a:t>    k_list.append(k)</a:t>
            </a:r>
          </a:p>
          <a:p>
            <a:r>
              <a:rPr lang="en-US" sz="500" dirty="0"/>
              <a:t>    accuracies.append(classifier.score(validation_data, validation_labels))</a:t>
            </a:r>
          </a:p>
          <a:p>
            <a:r>
              <a:rPr lang="en-US" sz="500" dirty="0"/>
              <a:t>    metrics.append(precision_recall_fscore_support(validation_labels, predict_labels, average='weighted'))</a:t>
            </a:r>
          </a:p>
          <a:p>
            <a:r>
              <a:rPr lang="en-US" sz="500" dirty="0"/>
              <a:t>    </a:t>
            </a:r>
          </a:p>
          <a:p>
            <a:r>
              <a:rPr lang="en-US" sz="500" dirty="0"/>
              <a:t>metrics = np.array(metrics)</a:t>
            </a:r>
          </a:p>
          <a:p>
            <a:endParaRPr lang="en-US" sz="500" dirty="0"/>
          </a:p>
          <a:p>
            <a:r>
              <a:rPr lang="en-US" sz="500" dirty="0"/>
              <a:t># accuracy:</a:t>
            </a:r>
          </a:p>
          <a:p>
            <a:r>
              <a:rPr lang="en-US" sz="500" dirty="0"/>
              <a:t>plt.subplot(221)</a:t>
            </a:r>
          </a:p>
          <a:p>
            <a:r>
              <a:rPr lang="en-US" sz="500" dirty="0"/>
              <a:t>plt.plot(k_list,accuracies)</a:t>
            </a:r>
          </a:p>
          <a:p>
            <a:r>
              <a:rPr lang="en-US" sz="500" dirty="0"/>
              <a:t>plt.xlabel("k")</a:t>
            </a:r>
          </a:p>
          <a:p>
            <a:r>
              <a:rPr lang="en-US" sz="500" dirty="0"/>
              <a:t>plt.ylabel("Validation Accuracy")</a:t>
            </a:r>
          </a:p>
          <a:p>
            <a:r>
              <a:rPr lang="en-US" sz="500" dirty="0"/>
              <a:t>plt.title("Age Classifier Accuracy")</a:t>
            </a:r>
          </a:p>
          <a:p>
            <a:r>
              <a:rPr lang="en-US" sz="500" dirty="0"/>
              <a:t>plt.grid(True)</a:t>
            </a:r>
          </a:p>
          <a:p>
            <a:endParaRPr lang="en-US" sz="500" dirty="0"/>
          </a:p>
          <a:p>
            <a:endParaRPr lang="en-US" sz="500" dirty="0"/>
          </a:p>
          <a:p>
            <a:r>
              <a:rPr lang="en-US" sz="500" dirty="0"/>
              <a:t># precision:</a:t>
            </a:r>
          </a:p>
          <a:p>
            <a:r>
              <a:rPr lang="en-US" sz="500" dirty="0"/>
              <a:t>plt.subplot(222)</a:t>
            </a:r>
          </a:p>
          <a:p>
            <a:r>
              <a:rPr lang="en-US" sz="500" dirty="0"/>
              <a:t>plt.plot(k_list,metrics[:,0])</a:t>
            </a:r>
          </a:p>
          <a:p>
            <a:r>
              <a:rPr lang="en-US" sz="500" dirty="0"/>
              <a:t>plt.xlabel("k")</a:t>
            </a:r>
          </a:p>
          <a:p>
            <a:r>
              <a:rPr lang="en-US" sz="500" dirty="0"/>
              <a:t>plt.ylabel("Validation Precision")</a:t>
            </a:r>
          </a:p>
          <a:p>
            <a:r>
              <a:rPr lang="en-US" sz="500" dirty="0"/>
              <a:t>plt.title("Age Classifier Precision")</a:t>
            </a:r>
          </a:p>
          <a:p>
            <a:r>
              <a:rPr lang="en-US" sz="500" dirty="0"/>
              <a:t>plt.grid(True)</a:t>
            </a:r>
          </a:p>
          <a:p>
            <a:endParaRPr lang="en-US" sz="500" dirty="0"/>
          </a:p>
          <a:p>
            <a:r>
              <a:rPr lang="en-US" sz="500" dirty="0"/>
              <a:t># recall:</a:t>
            </a:r>
          </a:p>
          <a:p>
            <a:r>
              <a:rPr lang="en-US" sz="500" dirty="0"/>
              <a:t>plt.subplot(223)</a:t>
            </a:r>
          </a:p>
          <a:p>
            <a:r>
              <a:rPr lang="en-US" sz="500" dirty="0"/>
              <a:t>plt.plot(k_list,metrics[:,1])</a:t>
            </a:r>
          </a:p>
          <a:p>
            <a:r>
              <a:rPr lang="en-US" sz="500" dirty="0"/>
              <a:t>plt.xlabel("k")</a:t>
            </a:r>
          </a:p>
          <a:p>
            <a:r>
              <a:rPr lang="en-US" sz="500" dirty="0"/>
              <a:t>plt.ylabel("Validation Recall")</a:t>
            </a:r>
          </a:p>
          <a:p>
            <a:r>
              <a:rPr lang="en-US" sz="500" dirty="0"/>
              <a:t>plt.title("Age Classifier Recall")</a:t>
            </a:r>
          </a:p>
          <a:p>
            <a:r>
              <a:rPr lang="en-US" sz="500" dirty="0"/>
              <a:t>plt.grid(True)</a:t>
            </a:r>
          </a:p>
          <a:p>
            <a:endParaRPr lang="en-US" sz="500" dirty="0"/>
          </a:p>
          <a:p>
            <a:r>
              <a:rPr lang="en-US" sz="500" dirty="0"/>
              <a:t># precision:</a:t>
            </a:r>
          </a:p>
          <a:p>
            <a:r>
              <a:rPr lang="en-US" sz="500" dirty="0"/>
              <a:t>plt.subplot(224)</a:t>
            </a:r>
          </a:p>
          <a:p>
            <a:r>
              <a:rPr lang="en-US" sz="500" dirty="0"/>
              <a:t>plt.plot(k_list,metrics[:,2])</a:t>
            </a:r>
          </a:p>
          <a:p>
            <a:r>
              <a:rPr lang="en-US" sz="500" dirty="0"/>
              <a:t>plt.xlabel("k")</a:t>
            </a:r>
          </a:p>
          <a:p>
            <a:r>
              <a:rPr lang="en-US" sz="500" dirty="0"/>
              <a:t>plt.ylabel("Validation Fscore")</a:t>
            </a:r>
          </a:p>
          <a:p>
            <a:r>
              <a:rPr lang="en-US" sz="500" dirty="0"/>
              <a:t>plt.title("Age Classifier Fscore")</a:t>
            </a:r>
          </a:p>
          <a:p>
            <a:r>
              <a:rPr lang="en-US" sz="500" dirty="0"/>
              <a:t>plt.grid(True)</a:t>
            </a:r>
          </a:p>
          <a:p>
            <a:endParaRPr lang="en-US" sz="500" dirty="0"/>
          </a:p>
          <a:p>
            <a:r>
              <a:rPr lang="en-US" sz="500" dirty="0"/>
              <a:t>plt.tight_layout()</a:t>
            </a:r>
          </a:p>
          <a:p>
            <a:endParaRPr lang="en-US" sz="500" dirty="0"/>
          </a:p>
          <a:p>
            <a:r>
              <a:rPr lang="en-US" sz="500" dirty="0"/>
              <a:t>plt.show()</a:t>
            </a:r>
          </a:p>
        </p:txBody>
      </p:sp>
      <p:sp>
        <p:nvSpPr>
          <p:cNvPr id="7" name="TextBox 6">
            <a:extLst>
              <a:ext uri="{FF2B5EF4-FFF2-40B4-BE49-F238E27FC236}">
                <a16:creationId xmlns:a16="http://schemas.microsoft.com/office/drawing/2014/main" id="{A18769ED-6745-5D4D-A12F-7F1D4A8F1A7A}"/>
              </a:ext>
            </a:extLst>
          </p:cNvPr>
          <p:cNvSpPr txBox="1"/>
          <p:nvPr/>
        </p:nvSpPr>
        <p:spPr>
          <a:xfrm>
            <a:off x="276225" y="1084818"/>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3893005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89495-DA9E-1F43-A114-7D48AB3DC7F0}"/>
              </a:ext>
            </a:extLst>
          </p:cNvPr>
          <p:cNvSpPr>
            <a:spLocks noGrp="1"/>
          </p:cNvSpPr>
          <p:nvPr>
            <p:ph type="title"/>
          </p:nvPr>
        </p:nvSpPr>
        <p:spPr>
          <a:xfrm>
            <a:off x="0" y="-227930"/>
            <a:ext cx="12192000" cy="1325563"/>
          </a:xfrm>
        </p:spPr>
        <p:txBody>
          <a:bodyPr>
            <a:normAutofit/>
          </a:bodyPr>
          <a:lstStyle/>
          <a:p>
            <a:r>
              <a:rPr lang="en-US" sz="3000" b="1" dirty="0"/>
              <a:t>Predict age based on essay statistics, Linear regression</a:t>
            </a:r>
          </a:p>
        </p:txBody>
      </p:sp>
      <p:sp>
        <p:nvSpPr>
          <p:cNvPr id="4" name="Rectangle 3">
            <a:extLst>
              <a:ext uri="{FF2B5EF4-FFF2-40B4-BE49-F238E27FC236}">
                <a16:creationId xmlns:a16="http://schemas.microsoft.com/office/drawing/2014/main" id="{C0396F4F-587F-CE4B-9E48-921ECD53CD9E}"/>
              </a:ext>
            </a:extLst>
          </p:cNvPr>
          <p:cNvSpPr/>
          <p:nvPr/>
        </p:nvSpPr>
        <p:spPr>
          <a:xfrm>
            <a:off x="590550" y="2782222"/>
            <a:ext cx="2967038" cy="1708160"/>
          </a:xfrm>
          <a:prstGeom prst="rect">
            <a:avLst/>
          </a:prstGeom>
          <a:ln>
            <a:solidFill>
              <a:schemeClr val="tx1"/>
            </a:solidFill>
          </a:ln>
        </p:spPr>
        <p:txBody>
          <a:bodyPr wrap="square">
            <a:spAutoFit/>
          </a:bodyPr>
          <a:lstStyle/>
          <a:p>
            <a:r>
              <a:rPr lang="en-US" sz="500" dirty="0"/>
              <a:t>%%time</a:t>
            </a:r>
          </a:p>
          <a:p>
            <a:r>
              <a:rPr lang="en-US" sz="500" dirty="0"/>
              <a:t>#predict age with essay stats, Linear regression</a:t>
            </a:r>
          </a:p>
          <a:p>
            <a:r>
              <a:rPr lang="en-US" sz="500" dirty="0"/>
              <a:t>from sklearn.model_selection import train_test_split</a:t>
            </a:r>
          </a:p>
          <a:p>
            <a:r>
              <a:rPr lang="en-US" sz="500" dirty="0"/>
              <a:t>from sklearn.linear_model import LinearRegression</a:t>
            </a:r>
          </a:p>
          <a:p>
            <a:r>
              <a:rPr lang="en-US" sz="500" dirty="0"/>
              <a:t>from sklearn.metrics import precision_recall_fscore_support</a:t>
            </a:r>
          </a:p>
          <a:p>
            <a:endParaRPr lang="en-US" sz="500" dirty="0"/>
          </a:p>
          <a:p>
            <a:endParaRPr lang="en-US" sz="500" dirty="0"/>
          </a:p>
          <a:p>
            <a:endParaRPr lang="en-US" sz="500" dirty="0"/>
          </a:p>
          <a:p>
            <a:r>
              <a:rPr lang="en-US" sz="500" dirty="0"/>
              <a:t>data = feature_data[['essay_len','word_count','avg_word_len','i_freq', 'I_freq','me_freq', 'Me_freq']]</a:t>
            </a:r>
          </a:p>
          <a:p>
            <a:r>
              <a:rPr lang="en-US" sz="500" dirty="0"/>
              <a:t>target = df[['age']]</a:t>
            </a:r>
          </a:p>
          <a:p>
            <a:r>
              <a:rPr lang="en-US" sz="500" dirty="0"/>
              <a:t>data = data.join(target)</a:t>
            </a:r>
          </a:p>
          <a:p>
            <a:r>
              <a:rPr lang="en-US" sz="500" dirty="0"/>
              <a:t>data = data.dropna()</a:t>
            </a:r>
          </a:p>
          <a:p>
            <a:r>
              <a:rPr lang="en-US" sz="500" dirty="0"/>
              <a:t>training_data, validation_data, training_labels, validation_labels = train_test_split(data[['essay_len','word_count','avg_word_len','i_freq', 'I_freq','me_freq', 'Me_freq']], data[['age']], test_size = 0.2, random_state = 15)</a:t>
            </a:r>
          </a:p>
          <a:p>
            <a:endParaRPr lang="en-US" sz="500" dirty="0"/>
          </a:p>
          <a:p>
            <a:endParaRPr lang="en-US" sz="500" dirty="0"/>
          </a:p>
          <a:p>
            <a:r>
              <a:rPr lang="en-US" sz="500" dirty="0"/>
              <a:t>model = LinearRegression()</a:t>
            </a:r>
          </a:p>
          <a:p>
            <a:r>
              <a:rPr lang="en-US" sz="500" dirty="0"/>
              <a:t>model.fit(training_data,training_labels)</a:t>
            </a:r>
          </a:p>
          <a:p>
            <a:r>
              <a:rPr lang="en-US" sz="500" dirty="0"/>
              <a:t>print('Train Score:', model.score(training_data,training_labels))</a:t>
            </a:r>
          </a:p>
          <a:p>
            <a:r>
              <a:rPr lang="en-US" sz="500" dirty="0"/>
              <a:t>print('Test Score:', model.score(validation_data, validation_labels))</a:t>
            </a:r>
          </a:p>
        </p:txBody>
      </p:sp>
      <p:sp>
        <p:nvSpPr>
          <p:cNvPr id="5" name="Rectangle 4">
            <a:extLst>
              <a:ext uri="{FF2B5EF4-FFF2-40B4-BE49-F238E27FC236}">
                <a16:creationId xmlns:a16="http://schemas.microsoft.com/office/drawing/2014/main" id="{C5765689-46F7-AD42-81D6-7A1DF234DA28}"/>
              </a:ext>
            </a:extLst>
          </p:cNvPr>
          <p:cNvSpPr/>
          <p:nvPr/>
        </p:nvSpPr>
        <p:spPr>
          <a:xfrm>
            <a:off x="4614863" y="2782222"/>
            <a:ext cx="6986587" cy="1754326"/>
          </a:xfrm>
          <a:prstGeom prst="rect">
            <a:avLst/>
          </a:prstGeom>
        </p:spPr>
        <p:txBody>
          <a:bodyPr wrap="square">
            <a:spAutoFit/>
          </a:bodyPr>
          <a:lstStyle/>
          <a:p>
            <a:r>
              <a:rPr lang="en-US" dirty="0"/>
              <a:t>Train Score: 0.014873868712280025 </a:t>
            </a:r>
          </a:p>
          <a:p>
            <a:r>
              <a:rPr lang="en-US" dirty="0"/>
              <a:t>Test Score: 0.017351764064907016 </a:t>
            </a:r>
          </a:p>
          <a:p>
            <a:endParaRPr lang="en-US" dirty="0"/>
          </a:p>
          <a:p>
            <a:r>
              <a:rPr lang="en-US" dirty="0"/>
              <a:t>CPU times: user 69.2 ms, sys: 52.6 ms, total: 122 ms Wall time: 111 ms</a:t>
            </a:r>
          </a:p>
          <a:p>
            <a:endParaRPr lang="en-US" dirty="0"/>
          </a:p>
          <a:p>
            <a:r>
              <a:rPr lang="en-US" dirty="0"/>
              <a:t>Linear regression is </a:t>
            </a:r>
            <a:r>
              <a:rPr lang="en-US" b="1" dirty="0"/>
              <a:t>unable</a:t>
            </a:r>
            <a:r>
              <a:rPr lang="en-US" dirty="0"/>
              <a:t> to predict age based on essay stats</a:t>
            </a:r>
          </a:p>
        </p:txBody>
      </p:sp>
      <p:sp>
        <p:nvSpPr>
          <p:cNvPr id="6" name="TextBox 5">
            <a:extLst>
              <a:ext uri="{FF2B5EF4-FFF2-40B4-BE49-F238E27FC236}">
                <a16:creationId xmlns:a16="http://schemas.microsoft.com/office/drawing/2014/main" id="{304CD118-0CB2-834A-88B4-8174A92D1A6B}"/>
              </a:ext>
            </a:extLst>
          </p:cNvPr>
          <p:cNvSpPr txBox="1"/>
          <p:nvPr/>
        </p:nvSpPr>
        <p:spPr>
          <a:xfrm>
            <a:off x="590550" y="2412890"/>
            <a:ext cx="775725"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158228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F50B-D173-DA45-8E40-4E524BCBD1BF}"/>
              </a:ext>
            </a:extLst>
          </p:cNvPr>
          <p:cNvSpPr>
            <a:spLocks noGrp="1"/>
          </p:cNvSpPr>
          <p:nvPr>
            <p:ph type="title"/>
          </p:nvPr>
        </p:nvSpPr>
        <p:spPr>
          <a:xfrm>
            <a:off x="0" y="18255"/>
            <a:ext cx="12192000" cy="1325563"/>
          </a:xfrm>
        </p:spPr>
        <p:txBody>
          <a:bodyPr>
            <a:normAutofit/>
          </a:bodyPr>
          <a:lstStyle/>
          <a:p>
            <a:r>
              <a:rPr lang="en-US" sz="3000" b="1" dirty="0"/>
              <a:t>Predict age based on essay statistics, conclusion</a:t>
            </a:r>
          </a:p>
        </p:txBody>
      </p:sp>
      <p:sp>
        <p:nvSpPr>
          <p:cNvPr id="3" name="Content Placeholder 2">
            <a:extLst>
              <a:ext uri="{FF2B5EF4-FFF2-40B4-BE49-F238E27FC236}">
                <a16:creationId xmlns:a16="http://schemas.microsoft.com/office/drawing/2014/main" id="{012B878E-BC99-764B-A563-6418E495BA93}"/>
              </a:ext>
            </a:extLst>
          </p:cNvPr>
          <p:cNvSpPr>
            <a:spLocks noGrp="1"/>
          </p:cNvSpPr>
          <p:nvPr>
            <p:ph idx="1"/>
          </p:nvPr>
        </p:nvSpPr>
        <p:spPr/>
        <p:txBody>
          <a:bodyPr>
            <a:normAutofit fontScale="92500" lnSpcReduction="10000"/>
          </a:bodyPr>
          <a:lstStyle/>
          <a:p>
            <a:r>
              <a:rPr lang="en-US" sz="2600" dirty="0"/>
              <a:t>Essay statistics (word counts + essay length + word length + ”i” frequency + “me” frequency) is a </a:t>
            </a:r>
            <a:r>
              <a:rPr lang="en-US" sz="2600" b="1" dirty="0"/>
              <a:t>bad </a:t>
            </a:r>
            <a:r>
              <a:rPr lang="en-US" sz="2600" dirty="0"/>
              <a:t>predictor of age.</a:t>
            </a:r>
          </a:p>
          <a:p>
            <a:endParaRPr lang="en-US" sz="2600" dirty="0"/>
          </a:p>
          <a:p>
            <a:r>
              <a:rPr lang="en-US" sz="2600" dirty="0"/>
              <a:t>Additional inspection of other features (personal habits and background) did not improve the modelling, neither serve as predictors of age separately (not shown)</a:t>
            </a:r>
          </a:p>
          <a:p>
            <a:endParaRPr lang="en-US" sz="2600" dirty="0"/>
          </a:p>
          <a:p>
            <a:r>
              <a:rPr lang="en-US" sz="2600" dirty="0"/>
              <a:t>These results indicate, that its not enough just to age to gain better writing/education/wisdom level, rather its education what matters.  This observation may go against common belief that more older person has more respectful in his decisions).  </a:t>
            </a:r>
          </a:p>
          <a:p>
            <a:r>
              <a:rPr lang="en-US" sz="2600" dirty="0"/>
              <a:t>In part above conclusion agrees with previous observation, that essay stats are good predictors of education level.</a:t>
            </a:r>
          </a:p>
        </p:txBody>
      </p:sp>
    </p:spTree>
    <p:extLst>
      <p:ext uri="{BB962C8B-B14F-4D97-AF65-F5344CB8AC3E}">
        <p14:creationId xmlns:p14="http://schemas.microsoft.com/office/powerpoint/2010/main" val="2137200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B64C-D411-4B4B-B453-9E1AFD312B7F}"/>
              </a:ext>
            </a:extLst>
          </p:cNvPr>
          <p:cNvSpPr>
            <a:spLocks noGrp="1"/>
          </p:cNvSpPr>
          <p:nvPr>
            <p:ph type="title"/>
          </p:nvPr>
        </p:nvSpPr>
        <p:spPr>
          <a:xfrm>
            <a:off x="0" y="-175176"/>
            <a:ext cx="10515600" cy="1325563"/>
          </a:xfrm>
        </p:spPr>
        <p:txBody>
          <a:bodyPr>
            <a:normAutofit/>
          </a:bodyPr>
          <a:lstStyle/>
          <a:p>
            <a:r>
              <a:rPr lang="en-US" sz="3000" b="1" dirty="0"/>
              <a:t>Overall conclusions and next steps</a:t>
            </a:r>
          </a:p>
        </p:txBody>
      </p:sp>
      <p:sp>
        <p:nvSpPr>
          <p:cNvPr id="3" name="Content Placeholder 2">
            <a:extLst>
              <a:ext uri="{FF2B5EF4-FFF2-40B4-BE49-F238E27FC236}">
                <a16:creationId xmlns:a16="http://schemas.microsoft.com/office/drawing/2014/main" id="{D767AF18-1D6D-5049-A508-18F4FF6E3CF2}"/>
              </a:ext>
            </a:extLst>
          </p:cNvPr>
          <p:cNvSpPr>
            <a:spLocks noGrp="1"/>
          </p:cNvSpPr>
          <p:nvPr>
            <p:ph idx="1"/>
          </p:nvPr>
        </p:nvSpPr>
        <p:spPr>
          <a:xfrm>
            <a:off x="718038" y="1308648"/>
            <a:ext cx="10755923" cy="4863551"/>
          </a:xfrm>
        </p:spPr>
        <p:txBody>
          <a:bodyPr>
            <a:normAutofit fontScale="92500" lnSpcReduction="20000"/>
          </a:bodyPr>
          <a:lstStyle/>
          <a:p>
            <a:r>
              <a:rPr lang="en-US" dirty="0"/>
              <a:t>Among several tested classifiers: K-means, multinomial NB, linear regression and SVM – K-means and multinomial NB performed best in terms of time and effectiveness; though multinomial NB deals only with min-max normalized dataset, thus prone to outlier effect, while K-means easily processes z-score standardized data.  That’s reason was the primary reason for downstream usage of K-means as an algorithm of choice.</a:t>
            </a:r>
          </a:p>
          <a:p>
            <a:endParaRPr lang="en-US" dirty="0"/>
          </a:p>
          <a:p>
            <a:r>
              <a:rPr lang="en-US" dirty="0"/>
              <a:t>Concerning the dataset, I found quiet unexpected and intriguing the predictive power of essay statistics on income of the participants. That indicates that certain writing patterns exist which segregate people based on their income, as well as education (which is more obvious).  </a:t>
            </a:r>
          </a:p>
          <a:p>
            <a:endParaRPr lang="en-US" dirty="0"/>
          </a:p>
          <a:p>
            <a:r>
              <a:rPr lang="en-US" dirty="0"/>
              <a:t>Next steps may include building multinomial NB classifier based on total vocabulary of people with different income/education levels, which may be useful to classify people hanging in </a:t>
            </a:r>
            <a:r>
              <a:rPr lang="en-US" dirty="0" err="1"/>
              <a:t>Okcupid</a:t>
            </a:r>
            <a:r>
              <a:rPr lang="en-US" dirty="0"/>
              <a:t> based on their essays…</a:t>
            </a:r>
            <a:r>
              <a:rPr lang="en-US" dirty="0">
                <a:sym typeface="Wingdings" pitchFamily="2" charset="2"/>
              </a:rPr>
              <a:t></a:t>
            </a:r>
            <a:endParaRPr lang="en-US" dirty="0"/>
          </a:p>
        </p:txBody>
      </p:sp>
    </p:spTree>
    <p:extLst>
      <p:ext uri="{BB962C8B-B14F-4D97-AF65-F5344CB8AC3E}">
        <p14:creationId xmlns:p14="http://schemas.microsoft.com/office/powerpoint/2010/main" val="233035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0"/>
            <a:ext cx="10515600" cy="1325563"/>
          </a:xfrm>
        </p:spPr>
        <p:txBody>
          <a:bodyPr>
            <a:normAutofit/>
          </a:bodyPr>
          <a:lstStyle/>
          <a:p>
            <a:r>
              <a:rPr lang="en-US" sz="3000" b="1" dirty="0"/>
              <a:t>Exploration of the Dataset. Height. </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254334" y="1866796"/>
            <a:ext cx="5016166" cy="4351338"/>
          </a:xfrm>
        </p:spPr>
        <p:txBody>
          <a:bodyPr>
            <a:normAutofit/>
          </a:bodyPr>
          <a:lstStyle/>
          <a:p>
            <a:endParaRPr lang="en-US" sz="2000" dirty="0"/>
          </a:p>
          <a:p>
            <a:r>
              <a:rPr lang="en-US" sz="2000" dirty="0"/>
              <a:t>Insight: majority of participants are in 60 – 75 inch height.  </a:t>
            </a:r>
          </a:p>
          <a:p>
            <a:r>
              <a:rPr lang="en-US" sz="2000" dirty="0"/>
              <a:t>Here is the code:</a:t>
            </a:r>
          </a:p>
          <a:p>
            <a:endParaRPr lang="en-US" sz="2000" dirty="0"/>
          </a:p>
        </p:txBody>
      </p:sp>
      <p:pic>
        <p:nvPicPr>
          <p:cNvPr id="6" name="Picture 5">
            <a:extLst>
              <a:ext uri="{FF2B5EF4-FFF2-40B4-BE49-F238E27FC236}">
                <a16:creationId xmlns:a16="http://schemas.microsoft.com/office/drawing/2014/main" id="{A309644F-9AA2-D14C-A053-B6B5B59D4536}"/>
              </a:ext>
            </a:extLst>
          </p:cNvPr>
          <p:cNvPicPr>
            <a:picLocks noChangeAspect="1"/>
          </p:cNvPicPr>
          <p:nvPr/>
        </p:nvPicPr>
        <p:blipFill>
          <a:blip r:embed="rId2"/>
          <a:stretch>
            <a:fillRect/>
          </a:stretch>
        </p:blipFill>
        <p:spPr>
          <a:xfrm>
            <a:off x="5828826" y="1866796"/>
            <a:ext cx="6193871" cy="4058053"/>
          </a:xfrm>
          <a:prstGeom prst="rect">
            <a:avLst/>
          </a:prstGeom>
        </p:spPr>
      </p:pic>
      <p:pic>
        <p:nvPicPr>
          <p:cNvPr id="7" name="Picture 6">
            <a:extLst>
              <a:ext uri="{FF2B5EF4-FFF2-40B4-BE49-F238E27FC236}">
                <a16:creationId xmlns:a16="http://schemas.microsoft.com/office/drawing/2014/main" id="{23B1E330-AC8A-B343-A172-FC26479E2D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4334" y="3429000"/>
            <a:ext cx="4356100" cy="1625600"/>
          </a:xfrm>
          <a:prstGeom prst="rect">
            <a:avLst/>
          </a:prstGeom>
        </p:spPr>
      </p:pic>
    </p:spTree>
    <p:extLst>
      <p:ext uri="{BB962C8B-B14F-4D97-AF65-F5344CB8AC3E}">
        <p14:creationId xmlns:p14="http://schemas.microsoft.com/office/powerpoint/2010/main" val="134410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0"/>
            <a:ext cx="12192000" cy="1325563"/>
          </a:xfrm>
        </p:spPr>
        <p:txBody>
          <a:bodyPr>
            <a:normAutofit/>
          </a:bodyPr>
          <a:lstStyle/>
          <a:p>
            <a:r>
              <a:rPr lang="en-US" sz="3000" dirty="0"/>
              <a:t>Exploration of the Dataset. Income.</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254333" y="1866796"/>
            <a:ext cx="5441831" cy="4351338"/>
          </a:xfrm>
        </p:spPr>
        <p:txBody>
          <a:bodyPr>
            <a:normAutofit/>
          </a:bodyPr>
          <a:lstStyle/>
          <a:p>
            <a:endParaRPr lang="en-US" sz="2000" dirty="0"/>
          </a:p>
          <a:p>
            <a:r>
              <a:rPr lang="en-US" sz="2000" dirty="0"/>
              <a:t>Insight: majority of participants do not disclose their income (-1).  </a:t>
            </a:r>
          </a:p>
          <a:p>
            <a:r>
              <a:rPr lang="en-US" sz="2000" dirty="0"/>
              <a:t>Here is the code:</a:t>
            </a:r>
          </a:p>
          <a:p>
            <a:endParaRPr lang="en-US" sz="2000" dirty="0"/>
          </a:p>
        </p:txBody>
      </p:sp>
      <p:pic>
        <p:nvPicPr>
          <p:cNvPr id="6" name="Picture 5">
            <a:extLst>
              <a:ext uri="{FF2B5EF4-FFF2-40B4-BE49-F238E27FC236}">
                <a16:creationId xmlns:a16="http://schemas.microsoft.com/office/drawing/2014/main" id="{D0F2E3E2-9876-2B44-A139-966B27C470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564" y="3756715"/>
            <a:ext cx="5562600" cy="571500"/>
          </a:xfrm>
          <a:prstGeom prst="rect">
            <a:avLst/>
          </a:prstGeom>
        </p:spPr>
      </p:pic>
      <p:pic>
        <p:nvPicPr>
          <p:cNvPr id="7" name="Picture 6">
            <a:extLst>
              <a:ext uri="{FF2B5EF4-FFF2-40B4-BE49-F238E27FC236}">
                <a16:creationId xmlns:a16="http://schemas.microsoft.com/office/drawing/2014/main" id="{D328F27A-C887-ED42-87CC-5D02A2D46A23}"/>
              </a:ext>
            </a:extLst>
          </p:cNvPr>
          <p:cNvPicPr>
            <a:picLocks noChangeAspect="1"/>
          </p:cNvPicPr>
          <p:nvPr/>
        </p:nvPicPr>
        <p:blipFill>
          <a:blip r:embed="rId3"/>
          <a:stretch>
            <a:fillRect/>
          </a:stretch>
        </p:blipFill>
        <p:spPr>
          <a:xfrm>
            <a:off x="6375068" y="1866796"/>
            <a:ext cx="5441831" cy="3990676"/>
          </a:xfrm>
          <a:prstGeom prst="rect">
            <a:avLst/>
          </a:prstGeom>
        </p:spPr>
      </p:pic>
    </p:spTree>
    <p:extLst>
      <p:ext uri="{BB962C8B-B14F-4D97-AF65-F5344CB8AC3E}">
        <p14:creationId xmlns:p14="http://schemas.microsoft.com/office/powerpoint/2010/main" val="319520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0"/>
            <a:ext cx="12192000" cy="1325563"/>
          </a:xfrm>
        </p:spPr>
        <p:txBody>
          <a:bodyPr>
            <a:normAutofit/>
          </a:bodyPr>
          <a:lstStyle/>
          <a:p>
            <a:r>
              <a:rPr lang="en-US" sz="3000" b="1" dirty="0"/>
              <a:t>Exploration of the Dataset. Body type.</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254334" y="1866796"/>
            <a:ext cx="5016166" cy="4351338"/>
          </a:xfrm>
        </p:spPr>
        <p:txBody>
          <a:bodyPr>
            <a:normAutofit/>
          </a:bodyPr>
          <a:lstStyle/>
          <a:p>
            <a:endParaRPr lang="en-US" sz="2000" dirty="0"/>
          </a:p>
          <a:p>
            <a:r>
              <a:rPr lang="en-US" sz="2000" dirty="0"/>
              <a:t>Insight: majority of participants want to believe their weight is normal</a:t>
            </a:r>
            <a:r>
              <a:rPr lang="en-US" sz="2000" dirty="0">
                <a:sym typeface="Wingdings" pitchFamily="2" charset="2"/>
              </a:rPr>
              <a:t></a:t>
            </a:r>
            <a:r>
              <a:rPr lang="en-US" sz="2000" dirty="0"/>
              <a:t>.  </a:t>
            </a:r>
          </a:p>
          <a:p>
            <a:r>
              <a:rPr lang="en-US" sz="2000" dirty="0"/>
              <a:t>Here is the code:</a:t>
            </a:r>
          </a:p>
          <a:p>
            <a:endParaRPr lang="en-US" sz="2000" dirty="0"/>
          </a:p>
        </p:txBody>
      </p:sp>
      <p:pic>
        <p:nvPicPr>
          <p:cNvPr id="6" name="Picture 5">
            <a:extLst>
              <a:ext uri="{FF2B5EF4-FFF2-40B4-BE49-F238E27FC236}">
                <a16:creationId xmlns:a16="http://schemas.microsoft.com/office/drawing/2014/main" id="{A1579EC2-BC11-1C4F-9E35-CD36F67D7A6F}"/>
              </a:ext>
            </a:extLst>
          </p:cNvPr>
          <p:cNvPicPr>
            <a:picLocks noChangeAspect="1"/>
          </p:cNvPicPr>
          <p:nvPr/>
        </p:nvPicPr>
        <p:blipFill>
          <a:blip r:embed="rId2"/>
          <a:stretch>
            <a:fillRect/>
          </a:stretch>
        </p:blipFill>
        <p:spPr>
          <a:xfrm>
            <a:off x="6096000" y="1883301"/>
            <a:ext cx="5418541" cy="4334833"/>
          </a:xfrm>
          <a:prstGeom prst="rect">
            <a:avLst/>
          </a:prstGeom>
        </p:spPr>
      </p:pic>
      <p:pic>
        <p:nvPicPr>
          <p:cNvPr id="7" name="Picture 6">
            <a:extLst>
              <a:ext uri="{FF2B5EF4-FFF2-40B4-BE49-F238E27FC236}">
                <a16:creationId xmlns:a16="http://schemas.microsoft.com/office/drawing/2014/main" id="{DDBEA702-9748-0941-AC29-63BFEC656D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803067"/>
            <a:ext cx="5765800" cy="495300"/>
          </a:xfrm>
          <a:prstGeom prst="rect">
            <a:avLst/>
          </a:prstGeom>
        </p:spPr>
      </p:pic>
    </p:spTree>
    <p:extLst>
      <p:ext uri="{BB962C8B-B14F-4D97-AF65-F5344CB8AC3E}">
        <p14:creationId xmlns:p14="http://schemas.microsoft.com/office/powerpoint/2010/main" val="1671619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0"/>
            <a:ext cx="12192000" cy="1325563"/>
          </a:xfrm>
        </p:spPr>
        <p:txBody>
          <a:bodyPr>
            <a:normAutofit/>
          </a:bodyPr>
          <a:lstStyle/>
          <a:p>
            <a:r>
              <a:rPr lang="en-US" sz="3000" b="1" dirty="0"/>
              <a:t>Exploration of the Dataset. Education.</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254334" y="1866796"/>
            <a:ext cx="5016166" cy="4351338"/>
          </a:xfrm>
        </p:spPr>
        <p:txBody>
          <a:bodyPr>
            <a:normAutofit/>
          </a:bodyPr>
          <a:lstStyle/>
          <a:p>
            <a:endParaRPr lang="en-US" sz="2000" dirty="0"/>
          </a:p>
          <a:p>
            <a:r>
              <a:rPr lang="en-US" sz="2000" dirty="0"/>
              <a:t>Insight: majority of participants have some level of college degree.</a:t>
            </a:r>
          </a:p>
          <a:p>
            <a:r>
              <a:rPr lang="en-US" sz="2000" dirty="0"/>
              <a:t>Here is the code:</a:t>
            </a:r>
          </a:p>
          <a:p>
            <a:endParaRPr lang="en-US" sz="2000" dirty="0"/>
          </a:p>
        </p:txBody>
      </p:sp>
      <p:pic>
        <p:nvPicPr>
          <p:cNvPr id="4" name="Picture 3">
            <a:extLst>
              <a:ext uri="{FF2B5EF4-FFF2-40B4-BE49-F238E27FC236}">
                <a16:creationId xmlns:a16="http://schemas.microsoft.com/office/drawing/2014/main" id="{C86CA00C-C90D-E84A-8C8B-A8FCAD8FC4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6543" y="1325563"/>
            <a:ext cx="5143500" cy="5283200"/>
          </a:xfrm>
          <a:prstGeom prst="rect">
            <a:avLst/>
          </a:prstGeom>
        </p:spPr>
      </p:pic>
      <p:pic>
        <p:nvPicPr>
          <p:cNvPr id="5" name="Picture 4">
            <a:extLst>
              <a:ext uri="{FF2B5EF4-FFF2-40B4-BE49-F238E27FC236}">
                <a16:creationId xmlns:a16="http://schemas.microsoft.com/office/drawing/2014/main" id="{4F631E10-7AB5-DA43-A245-33BC283017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8522" y="3706813"/>
            <a:ext cx="5715000" cy="520700"/>
          </a:xfrm>
          <a:prstGeom prst="rect">
            <a:avLst/>
          </a:prstGeom>
        </p:spPr>
      </p:pic>
    </p:spTree>
    <p:extLst>
      <p:ext uri="{BB962C8B-B14F-4D97-AF65-F5344CB8AC3E}">
        <p14:creationId xmlns:p14="http://schemas.microsoft.com/office/powerpoint/2010/main" val="334777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285647"/>
            <a:ext cx="12192000" cy="1325563"/>
          </a:xfrm>
        </p:spPr>
        <p:txBody>
          <a:bodyPr>
            <a:normAutofit/>
          </a:bodyPr>
          <a:lstStyle/>
          <a:p>
            <a:r>
              <a:rPr lang="en-US" sz="3000" b="1" dirty="0"/>
              <a:t>Exploration of the Dataset. Age vs Income.</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17585" y="1250446"/>
            <a:ext cx="4712677" cy="4661133"/>
          </a:xfrm>
        </p:spPr>
        <p:txBody>
          <a:bodyPr>
            <a:normAutofit fontScale="62500" lnSpcReduction="20000"/>
          </a:bodyPr>
          <a:lstStyle/>
          <a:p>
            <a:endParaRPr lang="en-US" dirty="0"/>
          </a:p>
          <a:p>
            <a:r>
              <a:rPr lang="en-US" dirty="0"/>
              <a:t>Insight: Median age of participants gradually increases in $20000 - $250000 income groups.  Age of high earners (&gt;=$500000) is clearly falls out of trend and tend to be younger then average.  I found it is quiet interesting: either it means that high earners are: </a:t>
            </a:r>
          </a:p>
          <a:p>
            <a:endParaRPr lang="en-US" dirty="0"/>
          </a:p>
          <a:p>
            <a:pPr marL="971550" lvl="1" indent="-514350">
              <a:buFont typeface="+mj-lt"/>
              <a:buAutoNum type="romanUcPeriod"/>
            </a:pPr>
            <a:r>
              <a:rPr lang="en-US" dirty="0"/>
              <a:t>children of wealthy people; </a:t>
            </a:r>
          </a:p>
          <a:p>
            <a:pPr marL="971550" lvl="1" indent="-514350">
              <a:buFont typeface="+mj-lt"/>
              <a:buAutoNum type="romanUcPeriod"/>
            </a:pPr>
            <a:r>
              <a:rPr lang="en-US" dirty="0"/>
              <a:t>talented “tech” prodigies/startupers – taking into account that majority of profiles are from SanFran bay area; </a:t>
            </a:r>
          </a:p>
          <a:p>
            <a:pPr marL="971550" lvl="1" indent="-514350">
              <a:buFont typeface="+mj-lt"/>
              <a:buAutoNum type="romanUcPeriod"/>
            </a:pPr>
            <a:r>
              <a:rPr lang="en-US" dirty="0"/>
              <a:t>liars about age or liars about income. Either youngsters trying to impress community with fake deep pocket or rich oldies looking for an adventures</a:t>
            </a:r>
            <a:r>
              <a:rPr lang="en-US" dirty="0">
                <a:sym typeface="Wingdings" pitchFamily="2" charset="2"/>
              </a:rPr>
              <a:t></a:t>
            </a:r>
            <a:endParaRPr lang="en-US" dirty="0"/>
          </a:p>
          <a:p>
            <a:endParaRPr lang="en-US" dirty="0"/>
          </a:p>
          <a:p>
            <a:endParaRPr lang="en-US" dirty="0"/>
          </a:p>
          <a:p>
            <a:r>
              <a:rPr lang="en-US" dirty="0"/>
              <a:t>Code I used:</a:t>
            </a:r>
          </a:p>
          <a:p>
            <a:endParaRPr lang="en-US" dirty="0"/>
          </a:p>
        </p:txBody>
      </p:sp>
      <p:pic>
        <p:nvPicPr>
          <p:cNvPr id="4" name="Picture 3">
            <a:extLst>
              <a:ext uri="{FF2B5EF4-FFF2-40B4-BE49-F238E27FC236}">
                <a16:creationId xmlns:a16="http://schemas.microsoft.com/office/drawing/2014/main" id="{E040909F-2EC2-9243-BFAC-F41FE35FCC19}"/>
              </a:ext>
            </a:extLst>
          </p:cNvPr>
          <p:cNvPicPr>
            <a:picLocks noChangeAspect="1"/>
          </p:cNvPicPr>
          <p:nvPr/>
        </p:nvPicPr>
        <p:blipFill>
          <a:blip r:embed="rId2"/>
          <a:stretch>
            <a:fillRect/>
          </a:stretch>
        </p:blipFill>
        <p:spPr>
          <a:xfrm>
            <a:off x="4565280" y="1092181"/>
            <a:ext cx="7593616" cy="4158901"/>
          </a:xfrm>
          <a:prstGeom prst="rect">
            <a:avLst/>
          </a:prstGeom>
        </p:spPr>
      </p:pic>
      <p:pic>
        <p:nvPicPr>
          <p:cNvPr id="5" name="Picture 4">
            <a:extLst>
              <a:ext uri="{FF2B5EF4-FFF2-40B4-BE49-F238E27FC236}">
                <a16:creationId xmlns:a16="http://schemas.microsoft.com/office/drawing/2014/main" id="{9F64D4BD-A78E-F746-8AE6-F43146233E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686884"/>
            <a:ext cx="7175500" cy="800100"/>
          </a:xfrm>
          <a:prstGeom prst="rect">
            <a:avLst/>
          </a:prstGeom>
        </p:spPr>
      </p:pic>
    </p:spTree>
    <p:extLst>
      <p:ext uri="{BB962C8B-B14F-4D97-AF65-F5344CB8AC3E}">
        <p14:creationId xmlns:p14="http://schemas.microsoft.com/office/powerpoint/2010/main" val="376065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4F98-D7A2-8E4A-A07D-4D0ED2C33A17}"/>
              </a:ext>
            </a:extLst>
          </p:cNvPr>
          <p:cNvSpPr>
            <a:spLocks noGrp="1"/>
          </p:cNvSpPr>
          <p:nvPr>
            <p:ph type="title"/>
          </p:nvPr>
        </p:nvSpPr>
        <p:spPr>
          <a:xfrm>
            <a:off x="0" y="90153"/>
            <a:ext cx="12192000" cy="1325563"/>
          </a:xfrm>
        </p:spPr>
        <p:txBody>
          <a:bodyPr>
            <a:normAutofit/>
          </a:bodyPr>
          <a:lstStyle/>
          <a:p>
            <a:r>
              <a:rPr lang="en-US" sz="3000" b="1" dirty="0"/>
              <a:t>Augmenting data. Drink/drugs/smokes/sex/status/orientation mapping</a:t>
            </a:r>
          </a:p>
        </p:txBody>
      </p:sp>
      <p:sp>
        <p:nvSpPr>
          <p:cNvPr id="3" name="Content Placeholder 2">
            <a:extLst>
              <a:ext uri="{FF2B5EF4-FFF2-40B4-BE49-F238E27FC236}">
                <a16:creationId xmlns:a16="http://schemas.microsoft.com/office/drawing/2014/main" id="{E98BE78D-3FAC-4346-8B2E-1B728B67AAE8}"/>
              </a:ext>
            </a:extLst>
          </p:cNvPr>
          <p:cNvSpPr>
            <a:spLocks noGrp="1"/>
          </p:cNvSpPr>
          <p:nvPr>
            <p:ph idx="1"/>
          </p:nvPr>
        </p:nvSpPr>
        <p:spPr>
          <a:xfrm>
            <a:off x="254333" y="1325563"/>
            <a:ext cx="11259379" cy="4351338"/>
          </a:xfrm>
        </p:spPr>
        <p:txBody>
          <a:bodyPr>
            <a:normAutofit/>
          </a:bodyPr>
          <a:lstStyle/>
          <a:p>
            <a:endParaRPr lang="en-US" sz="2000" dirty="0"/>
          </a:p>
          <a:p>
            <a:r>
              <a:rPr lang="en-US" sz="2000" dirty="0"/>
              <a:t>Mapping of these categories is straightforward</a:t>
            </a:r>
          </a:p>
          <a:p>
            <a:r>
              <a:rPr lang="en-US" sz="2000" dirty="0"/>
              <a:t>Here is the code:</a:t>
            </a:r>
          </a:p>
          <a:p>
            <a:endParaRPr lang="en-US" sz="2000" dirty="0"/>
          </a:p>
        </p:txBody>
      </p:sp>
      <p:pic>
        <p:nvPicPr>
          <p:cNvPr id="4" name="Picture 3">
            <a:extLst>
              <a:ext uri="{FF2B5EF4-FFF2-40B4-BE49-F238E27FC236}">
                <a16:creationId xmlns:a16="http://schemas.microsoft.com/office/drawing/2014/main" id="{731CC0B1-1D37-7040-81DD-DB5B303326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4333" y="2651126"/>
            <a:ext cx="11493500" cy="3784600"/>
          </a:xfrm>
          <a:prstGeom prst="rect">
            <a:avLst/>
          </a:prstGeom>
        </p:spPr>
      </p:pic>
    </p:spTree>
    <p:extLst>
      <p:ext uri="{BB962C8B-B14F-4D97-AF65-F5344CB8AC3E}">
        <p14:creationId xmlns:p14="http://schemas.microsoft.com/office/powerpoint/2010/main" val="3748268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8345</Words>
  <Application>Microsoft Macintosh PowerPoint</Application>
  <PresentationFormat>Widescreen</PresentationFormat>
  <Paragraphs>933</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Capstone project</vt:lpstr>
      <vt:lpstr>Table of contents</vt:lpstr>
      <vt:lpstr>Exploration of the Dataset. Age. </vt:lpstr>
      <vt:lpstr>Exploration of the Dataset. Height. </vt:lpstr>
      <vt:lpstr>Exploration of the Dataset. Income.</vt:lpstr>
      <vt:lpstr>Exploration of the Dataset. Body type.</vt:lpstr>
      <vt:lpstr>Exploration of the Dataset. Education.</vt:lpstr>
      <vt:lpstr>Exploration of the Dataset. Age vs Income.</vt:lpstr>
      <vt:lpstr>Augmenting data. Drink/drugs/smokes/sex/status/orientation mapping</vt:lpstr>
      <vt:lpstr>Augmenting data. Sign mapping</vt:lpstr>
      <vt:lpstr>Augmenting data. Offspring and diet</vt:lpstr>
      <vt:lpstr>Augmenting data. Education</vt:lpstr>
      <vt:lpstr>Augmenting data. Ethnicity</vt:lpstr>
      <vt:lpstr>Augmenting data. Essay statistics.</vt:lpstr>
      <vt:lpstr>Augmenting data. Standardization</vt:lpstr>
      <vt:lpstr>Augmenting data. Normalization</vt:lpstr>
      <vt:lpstr>Questions:</vt:lpstr>
      <vt:lpstr>Predict sex with education and income levels, K-means.</vt:lpstr>
      <vt:lpstr>Predict sex with education and income levels, SVC.</vt:lpstr>
      <vt:lpstr>Predict sex with education and income levels, Linear regression.</vt:lpstr>
      <vt:lpstr>Predict sex with education and income levels, Multinomial NB.</vt:lpstr>
      <vt:lpstr>Predict sex with education and income levels, conclusion</vt:lpstr>
      <vt:lpstr>Predict education level with all essay statistics: word counts, essay length, average word length, ”i” frequency and “me” frequency, K-means</vt:lpstr>
      <vt:lpstr>Predict education level with only word counts, K-means</vt:lpstr>
      <vt:lpstr>Predict education level with only word counts, Multinomial NB</vt:lpstr>
      <vt:lpstr>Predict education level with selected essay statistics: essay length, average word length, ”i” frequency, “me” frequency. SVM classifier</vt:lpstr>
      <vt:lpstr>Predict education level with essay statistics, conclusion</vt:lpstr>
      <vt:lpstr>Predict zodiac based on essay statistics, K-means</vt:lpstr>
      <vt:lpstr>Predict income based on personal background and habits, K-means</vt:lpstr>
      <vt:lpstr>Predict income based on personal background and habits, Linear regression </vt:lpstr>
      <vt:lpstr>Predict income based on essay statistics, K-means</vt:lpstr>
      <vt:lpstr>Predict income based on essay statistics and age, Linear regression</vt:lpstr>
      <vt:lpstr>Predict zodiac based on essay stats, conclusion</vt:lpstr>
      <vt:lpstr>Predict income based on essay statistics or personal background and habits, conclusion</vt:lpstr>
      <vt:lpstr>Predict age based on essay statistics, K-means</vt:lpstr>
      <vt:lpstr>Predict age based on essay statistics, Linear regression</vt:lpstr>
      <vt:lpstr>Predict age based on essay statistics, conclusion</vt:lpstr>
      <vt:lpstr>Overall conclusions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Vladimir</dc:creator>
  <cp:lastModifiedBy>Vladimir</cp:lastModifiedBy>
  <cp:revision>43</cp:revision>
  <dcterms:created xsi:type="dcterms:W3CDTF">2019-04-20T18:27:33Z</dcterms:created>
  <dcterms:modified xsi:type="dcterms:W3CDTF">2019-04-21T01:37:18Z</dcterms:modified>
</cp:coreProperties>
</file>